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68" r:id="rId4"/>
  </p:sldMasterIdLst>
  <p:notesMasterIdLst>
    <p:notesMasterId r:id="rId45"/>
  </p:notesMasterIdLst>
  <p:handoutMasterIdLst>
    <p:handoutMasterId r:id="rId46"/>
  </p:handoutMasterIdLst>
  <p:sldIdLst>
    <p:sldId id="302" r:id="rId5"/>
    <p:sldId id="310" r:id="rId6"/>
    <p:sldId id="293" r:id="rId7"/>
    <p:sldId id="308" r:id="rId8"/>
    <p:sldId id="259" r:id="rId9"/>
    <p:sldId id="297" r:id="rId10"/>
    <p:sldId id="260" r:id="rId11"/>
    <p:sldId id="261" r:id="rId12"/>
    <p:sldId id="307" r:id="rId13"/>
    <p:sldId id="262" r:id="rId14"/>
    <p:sldId id="264" r:id="rId15"/>
    <p:sldId id="265" r:id="rId16"/>
    <p:sldId id="266" r:id="rId17"/>
    <p:sldId id="267" r:id="rId18"/>
    <p:sldId id="268" r:id="rId19"/>
    <p:sldId id="303" r:id="rId20"/>
    <p:sldId id="269" r:id="rId21"/>
    <p:sldId id="270" r:id="rId22"/>
    <p:sldId id="309"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99" r:id="rId38"/>
    <p:sldId id="287" r:id="rId39"/>
    <p:sldId id="288" r:id="rId40"/>
    <p:sldId id="289" r:id="rId41"/>
    <p:sldId id="290" r:id="rId42"/>
    <p:sldId id="311" r:id="rId43"/>
    <p:sldId id="305" r:id="rId44"/>
  </p:sldIdLst>
  <p:sldSz cx="18288000" cy="10287000"/>
  <p:notesSz cx="6858000" cy="9144000"/>
  <p:embeddedFontLst>
    <p:embeddedFont>
      <p:font typeface="Montserrat" panose="00000500000000000000" pitchFamily="2"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 uri="{2D200454-40CA-4A62-9FC3-DE9A4176ACB9}">
      <p15:notes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57" roundtripDataSignature="AMtx7mhfns9Zim0hUQFNFqtquhEc8qVq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500"/>
    <a:srgbClr val="D89728"/>
    <a:srgbClr val="024072"/>
    <a:srgbClr val="C7E7F9"/>
    <a:srgbClr val="E75A21"/>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3" autoAdjust="0"/>
    <p:restoredTop sz="90109" autoAdjust="0"/>
  </p:normalViewPr>
  <p:slideViewPr>
    <p:cSldViewPr snapToGrid="0">
      <p:cViewPr varScale="1">
        <p:scale>
          <a:sx n="50" d="100"/>
          <a:sy n="50" d="100"/>
        </p:scale>
        <p:origin x="946" y="34"/>
      </p:cViewPr>
      <p:guideLst>
        <p:guide orient="horz" pos="3240"/>
        <p:guide pos="5760"/>
      </p:guideLst>
    </p:cSldViewPr>
  </p:slideViewPr>
  <p:outlineViewPr>
    <p:cViewPr>
      <p:scale>
        <a:sx n="33" d="100"/>
        <a:sy n="33" d="100"/>
      </p:scale>
      <p:origin x="0" y="-23898"/>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3" d="100"/>
          <a:sy n="83" d="100"/>
        </p:scale>
        <p:origin x="2745"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customschemas.google.com/relationships/presentationmetadata" Target="metadata"/></Relationships>
</file>

<file path=ppt/diagrams/_rels/data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hyperlink" Target="mailto:collegeplanning@mefa.org" TargetMode="External"/><Relationship Id="rId5" Type="http://schemas.openxmlformats.org/officeDocument/2006/relationships/image" Target="../media/image34.svg"/><Relationship Id="rId4"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5" Type="http://schemas.openxmlformats.org/officeDocument/2006/relationships/hyperlink" Target="mailto:collegeplanning@mefa.org" TargetMode="External"/><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5E606C-C5AC-4E05-8ABF-944EB55CA03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FC7AFF6-4086-42D1-A309-ED55C8DC5296}">
      <dgm:prSet custT="1"/>
      <dgm:spPr/>
      <dgm:t>
        <a:bodyPr/>
        <a:lstStyle/>
        <a:p>
          <a:pPr>
            <a:lnSpc>
              <a:spcPct val="100000"/>
            </a:lnSpc>
          </a:pPr>
          <a:r>
            <a:rPr lang="en-US" sz="4000" b="1" dirty="0"/>
            <a:t>(800) 449-MEFA (6332)</a:t>
          </a:r>
        </a:p>
      </dgm:t>
    </dgm:pt>
    <dgm:pt modelId="{D407E78B-FC47-46EC-B599-725FC0EEF151}" type="parTrans" cxnId="{F52C1644-2595-4035-9804-8E9EE64D4CFF}">
      <dgm:prSet/>
      <dgm:spPr/>
      <dgm:t>
        <a:bodyPr/>
        <a:lstStyle/>
        <a:p>
          <a:endParaRPr lang="en-US"/>
        </a:p>
      </dgm:t>
    </dgm:pt>
    <dgm:pt modelId="{99D3F77D-EE9E-47E8-942D-6DC64CA4D255}" type="sibTrans" cxnId="{F52C1644-2595-4035-9804-8E9EE64D4CFF}">
      <dgm:prSet/>
      <dgm:spPr/>
      <dgm:t>
        <a:bodyPr/>
        <a:lstStyle/>
        <a:p>
          <a:endParaRPr lang="en-US"/>
        </a:p>
      </dgm:t>
    </dgm:pt>
    <dgm:pt modelId="{BCB1B620-E447-4235-872A-E54DD3D8F81E}">
      <dgm:prSet custT="1"/>
      <dgm:spPr/>
      <dgm:t>
        <a:bodyPr/>
        <a:lstStyle/>
        <a:p>
          <a:pPr>
            <a:lnSpc>
              <a:spcPct val="100000"/>
            </a:lnSpc>
          </a:pPr>
          <a:r>
            <a:rPr lang="en-US" sz="4000" b="1" dirty="0">
              <a:hlinkClick xmlns:r="http://schemas.openxmlformats.org/officeDocument/2006/relationships" r:id="rId1"/>
            </a:rPr>
            <a:t>collegeplanning@mefa.org</a:t>
          </a:r>
          <a:r>
            <a:rPr lang="en-US" sz="4000" b="1" dirty="0"/>
            <a:t> </a:t>
          </a:r>
        </a:p>
      </dgm:t>
    </dgm:pt>
    <dgm:pt modelId="{94204721-2038-4141-9BD6-8BCE82329E49}" type="parTrans" cxnId="{4A018232-97DD-40B2-B3E4-2C9D48FB4DA6}">
      <dgm:prSet/>
      <dgm:spPr/>
      <dgm:t>
        <a:bodyPr/>
        <a:lstStyle/>
        <a:p>
          <a:endParaRPr lang="en-US"/>
        </a:p>
      </dgm:t>
    </dgm:pt>
    <dgm:pt modelId="{3E9A0038-EE0C-4E4E-8D03-0D2FDC196B8B}" type="sibTrans" cxnId="{4A018232-97DD-40B2-B3E4-2C9D48FB4DA6}">
      <dgm:prSet/>
      <dgm:spPr/>
      <dgm:t>
        <a:bodyPr/>
        <a:lstStyle/>
        <a:p>
          <a:endParaRPr lang="en-US"/>
        </a:p>
      </dgm:t>
    </dgm:pt>
    <dgm:pt modelId="{39656ABC-D219-45CE-A539-B4FF50238055}" type="pres">
      <dgm:prSet presAssocID="{875E606C-C5AC-4E05-8ABF-944EB55CA038}" presName="root" presStyleCnt="0">
        <dgm:presLayoutVars>
          <dgm:dir/>
          <dgm:resizeHandles val="exact"/>
        </dgm:presLayoutVars>
      </dgm:prSet>
      <dgm:spPr/>
    </dgm:pt>
    <dgm:pt modelId="{AD0947B3-B99E-4AFB-9071-822423A87D38}" type="pres">
      <dgm:prSet presAssocID="{1FC7AFF6-4086-42D1-A309-ED55C8DC5296}" presName="compNode" presStyleCnt="0"/>
      <dgm:spPr/>
    </dgm:pt>
    <dgm:pt modelId="{56E9B12B-4133-46E2-959B-BDF1AE04ED00}" type="pres">
      <dgm:prSet presAssocID="{1FC7AFF6-4086-42D1-A309-ED55C8DC5296}" presName="bgRect" presStyleLbl="bgShp" presStyleIdx="0" presStyleCnt="2"/>
      <dgm:spPr/>
    </dgm:pt>
    <dgm:pt modelId="{2A087B6A-7951-43A3-97F2-82E69DC5974E}" type="pres">
      <dgm:prSet presAssocID="{1FC7AFF6-4086-42D1-A309-ED55C8DC5296}"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Speaker Phone"/>
        </a:ext>
      </dgm:extLst>
    </dgm:pt>
    <dgm:pt modelId="{B9C0270B-6890-4439-BF6B-545AAA18F979}" type="pres">
      <dgm:prSet presAssocID="{1FC7AFF6-4086-42D1-A309-ED55C8DC5296}" presName="spaceRect" presStyleCnt="0"/>
      <dgm:spPr/>
    </dgm:pt>
    <dgm:pt modelId="{7863956C-75D6-444E-BA76-3EBDEAA0C81B}" type="pres">
      <dgm:prSet presAssocID="{1FC7AFF6-4086-42D1-A309-ED55C8DC5296}" presName="parTx" presStyleLbl="revTx" presStyleIdx="0" presStyleCnt="2">
        <dgm:presLayoutVars>
          <dgm:chMax val="0"/>
          <dgm:chPref val="0"/>
        </dgm:presLayoutVars>
      </dgm:prSet>
      <dgm:spPr/>
    </dgm:pt>
    <dgm:pt modelId="{4BA6F6DA-952E-44D7-8B09-8D0F321898B8}" type="pres">
      <dgm:prSet presAssocID="{99D3F77D-EE9E-47E8-942D-6DC64CA4D255}" presName="sibTrans" presStyleCnt="0"/>
      <dgm:spPr/>
    </dgm:pt>
    <dgm:pt modelId="{2A3E485B-0C0A-408F-BAA4-DCBCB341CC51}" type="pres">
      <dgm:prSet presAssocID="{BCB1B620-E447-4235-872A-E54DD3D8F81E}" presName="compNode" presStyleCnt="0"/>
      <dgm:spPr/>
    </dgm:pt>
    <dgm:pt modelId="{B3DED6E5-EA12-4F00-96FB-356E75A731B9}" type="pres">
      <dgm:prSet presAssocID="{BCB1B620-E447-4235-872A-E54DD3D8F81E}" presName="bgRect" presStyleLbl="bgShp" presStyleIdx="1" presStyleCnt="2"/>
      <dgm:spPr/>
    </dgm:pt>
    <dgm:pt modelId="{60EC879C-CB2E-4FAE-9153-98FBE9279D56}" type="pres">
      <dgm:prSet presAssocID="{BCB1B620-E447-4235-872A-E54DD3D8F81E}"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Email"/>
        </a:ext>
      </dgm:extLst>
    </dgm:pt>
    <dgm:pt modelId="{12299F8B-DD94-4C3A-BB3E-71F2C83EB4EF}" type="pres">
      <dgm:prSet presAssocID="{BCB1B620-E447-4235-872A-E54DD3D8F81E}" presName="spaceRect" presStyleCnt="0"/>
      <dgm:spPr/>
    </dgm:pt>
    <dgm:pt modelId="{097CEE88-9999-48E4-A496-999DADFF48F9}" type="pres">
      <dgm:prSet presAssocID="{BCB1B620-E447-4235-872A-E54DD3D8F81E}" presName="parTx" presStyleLbl="revTx" presStyleIdx="1" presStyleCnt="2">
        <dgm:presLayoutVars>
          <dgm:chMax val="0"/>
          <dgm:chPref val="0"/>
        </dgm:presLayoutVars>
      </dgm:prSet>
      <dgm:spPr/>
    </dgm:pt>
  </dgm:ptLst>
  <dgm:cxnLst>
    <dgm:cxn modelId="{4A018232-97DD-40B2-B3E4-2C9D48FB4DA6}" srcId="{875E606C-C5AC-4E05-8ABF-944EB55CA038}" destId="{BCB1B620-E447-4235-872A-E54DD3D8F81E}" srcOrd="1" destOrd="0" parTransId="{94204721-2038-4141-9BD6-8BCE82329E49}" sibTransId="{3E9A0038-EE0C-4E4E-8D03-0D2FDC196B8B}"/>
    <dgm:cxn modelId="{F52C1644-2595-4035-9804-8E9EE64D4CFF}" srcId="{875E606C-C5AC-4E05-8ABF-944EB55CA038}" destId="{1FC7AFF6-4086-42D1-A309-ED55C8DC5296}" srcOrd="0" destOrd="0" parTransId="{D407E78B-FC47-46EC-B599-725FC0EEF151}" sibTransId="{99D3F77D-EE9E-47E8-942D-6DC64CA4D255}"/>
    <dgm:cxn modelId="{A0F02744-0FF4-4215-B050-702C5FEAC7E3}" type="presOf" srcId="{BCB1B620-E447-4235-872A-E54DD3D8F81E}" destId="{097CEE88-9999-48E4-A496-999DADFF48F9}" srcOrd="0" destOrd="0" presId="urn:microsoft.com/office/officeart/2018/2/layout/IconVerticalSolidList"/>
    <dgm:cxn modelId="{3797FDDB-4A7E-41C9-A0E3-520370B8FCE0}" type="presOf" srcId="{875E606C-C5AC-4E05-8ABF-944EB55CA038}" destId="{39656ABC-D219-45CE-A539-B4FF50238055}" srcOrd="0" destOrd="0" presId="urn:microsoft.com/office/officeart/2018/2/layout/IconVerticalSolidList"/>
    <dgm:cxn modelId="{00B2B6E7-8D08-4E7B-9883-5D0421BDBA45}" type="presOf" srcId="{1FC7AFF6-4086-42D1-A309-ED55C8DC5296}" destId="{7863956C-75D6-444E-BA76-3EBDEAA0C81B}" srcOrd="0" destOrd="0" presId="urn:microsoft.com/office/officeart/2018/2/layout/IconVerticalSolidList"/>
    <dgm:cxn modelId="{02DC81B6-9521-4074-8EC4-740164D6DB67}" type="presParOf" srcId="{39656ABC-D219-45CE-A539-B4FF50238055}" destId="{AD0947B3-B99E-4AFB-9071-822423A87D38}" srcOrd="0" destOrd="0" presId="urn:microsoft.com/office/officeart/2018/2/layout/IconVerticalSolidList"/>
    <dgm:cxn modelId="{03CA582E-1115-4457-AD9A-45B57A059F1B}" type="presParOf" srcId="{AD0947B3-B99E-4AFB-9071-822423A87D38}" destId="{56E9B12B-4133-46E2-959B-BDF1AE04ED00}" srcOrd="0" destOrd="0" presId="urn:microsoft.com/office/officeart/2018/2/layout/IconVerticalSolidList"/>
    <dgm:cxn modelId="{83FEBD83-5FAA-4A25-A942-E6D14DDDE8BC}" type="presParOf" srcId="{AD0947B3-B99E-4AFB-9071-822423A87D38}" destId="{2A087B6A-7951-43A3-97F2-82E69DC5974E}" srcOrd="1" destOrd="0" presId="urn:microsoft.com/office/officeart/2018/2/layout/IconVerticalSolidList"/>
    <dgm:cxn modelId="{B15F25C9-CD96-4089-ACE7-888C56612495}" type="presParOf" srcId="{AD0947B3-B99E-4AFB-9071-822423A87D38}" destId="{B9C0270B-6890-4439-BF6B-545AAA18F979}" srcOrd="2" destOrd="0" presId="urn:microsoft.com/office/officeart/2018/2/layout/IconVerticalSolidList"/>
    <dgm:cxn modelId="{4401A6BF-EA24-4E7C-AB03-D9F687B3D2B8}" type="presParOf" srcId="{AD0947B3-B99E-4AFB-9071-822423A87D38}" destId="{7863956C-75D6-444E-BA76-3EBDEAA0C81B}" srcOrd="3" destOrd="0" presId="urn:microsoft.com/office/officeart/2018/2/layout/IconVerticalSolidList"/>
    <dgm:cxn modelId="{28ED4ACD-BF10-4E99-8970-1A6CDF15FB80}" type="presParOf" srcId="{39656ABC-D219-45CE-A539-B4FF50238055}" destId="{4BA6F6DA-952E-44D7-8B09-8D0F321898B8}" srcOrd="1" destOrd="0" presId="urn:microsoft.com/office/officeart/2018/2/layout/IconVerticalSolidList"/>
    <dgm:cxn modelId="{79FDDA78-FB32-4E58-B1EE-65783768AF98}" type="presParOf" srcId="{39656ABC-D219-45CE-A539-B4FF50238055}" destId="{2A3E485B-0C0A-408F-BAA4-DCBCB341CC51}" srcOrd="2" destOrd="0" presId="urn:microsoft.com/office/officeart/2018/2/layout/IconVerticalSolidList"/>
    <dgm:cxn modelId="{6B400C97-956A-47A7-ACC1-35782118FC85}" type="presParOf" srcId="{2A3E485B-0C0A-408F-BAA4-DCBCB341CC51}" destId="{B3DED6E5-EA12-4F00-96FB-356E75A731B9}" srcOrd="0" destOrd="0" presId="urn:microsoft.com/office/officeart/2018/2/layout/IconVerticalSolidList"/>
    <dgm:cxn modelId="{B643A50A-4158-4733-A387-76898A04358D}" type="presParOf" srcId="{2A3E485B-0C0A-408F-BAA4-DCBCB341CC51}" destId="{60EC879C-CB2E-4FAE-9153-98FBE9279D56}" srcOrd="1" destOrd="0" presId="urn:microsoft.com/office/officeart/2018/2/layout/IconVerticalSolidList"/>
    <dgm:cxn modelId="{6E248846-CDD1-4836-96E5-5DF32C21B975}" type="presParOf" srcId="{2A3E485B-0C0A-408F-BAA4-DCBCB341CC51}" destId="{12299F8B-DD94-4C3A-BB3E-71F2C83EB4EF}" srcOrd="2" destOrd="0" presId="urn:microsoft.com/office/officeart/2018/2/layout/IconVerticalSolidList"/>
    <dgm:cxn modelId="{A2FAF746-3326-4DA0-AE07-4280E140D343}" type="presParOf" srcId="{2A3E485B-0C0A-408F-BAA4-DCBCB341CC51}" destId="{097CEE88-9999-48E4-A496-999DADFF48F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9B12B-4133-46E2-959B-BDF1AE04ED00}">
      <dsp:nvSpPr>
        <dsp:cNvPr id="0" name=""/>
        <dsp:cNvSpPr/>
      </dsp:nvSpPr>
      <dsp:spPr>
        <a:xfrm>
          <a:off x="0" y="1127265"/>
          <a:ext cx="9258300" cy="20811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087B6A-7951-43A3-97F2-82E69DC5974E}">
      <dsp:nvSpPr>
        <dsp:cNvPr id="0" name=""/>
        <dsp:cNvSpPr/>
      </dsp:nvSpPr>
      <dsp:spPr>
        <a:xfrm>
          <a:off x="629534" y="1595514"/>
          <a:ext cx="1144607" cy="11446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63956C-75D6-444E-BA76-3EBDEAA0C81B}">
      <dsp:nvSpPr>
        <dsp:cNvPr id="0" name=""/>
        <dsp:cNvSpPr/>
      </dsp:nvSpPr>
      <dsp:spPr>
        <a:xfrm>
          <a:off x="2403676" y="1127265"/>
          <a:ext cx="6854623" cy="2081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250" tIns="220250" rIns="220250" bIns="220250" numCol="1" spcCol="1270" anchor="ctr" anchorCtr="0">
          <a:noAutofit/>
        </a:bodyPr>
        <a:lstStyle/>
        <a:p>
          <a:pPr marL="0" lvl="0" indent="0" algn="l" defTabSz="1778000">
            <a:lnSpc>
              <a:spcPct val="100000"/>
            </a:lnSpc>
            <a:spcBef>
              <a:spcPct val="0"/>
            </a:spcBef>
            <a:spcAft>
              <a:spcPct val="35000"/>
            </a:spcAft>
            <a:buNone/>
          </a:pPr>
          <a:r>
            <a:rPr lang="en-US" sz="4000" b="1" kern="1200" dirty="0"/>
            <a:t>(800) 449-MEFA (6332)</a:t>
          </a:r>
        </a:p>
      </dsp:txBody>
      <dsp:txXfrm>
        <a:off x="2403676" y="1127265"/>
        <a:ext cx="6854623" cy="2081105"/>
      </dsp:txXfrm>
    </dsp:sp>
    <dsp:sp modelId="{B3DED6E5-EA12-4F00-96FB-356E75A731B9}">
      <dsp:nvSpPr>
        <dsp:cNvPr id="0" name=""/>
        <dsp:cNvSpPr/>
      </dsp:nvSpPr>
      <dsp:spPr>
        <a:xfrm>
          <a:off x="0" y="3728647"/>
          <a:ext cx="9258300" cy="20811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EC879C-CB2E-4FAE-9153-98FBE9279D56}">
      <dsp:nvSpPr>
        <dsp:cNvPr id="0" name=""/>
        <dsp:cNvSpPr/>
      </dsp:nvSpPr>
      <dsp:spPr>
        <a:xfrm>
          <a:off x="629534" y="4196895"/>
          <a:ext cx="1144607" cy="11446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7CEE88-9999-48E4-A496-999DADFF48F9}">
      <dsp:nvSpPr>
        <dsp:cNvPr id="0" name=""/>
        <dsp:cNvSpPr/>
      </dsp:nvSpPr>
      <dsp:spPr>
        <a:xfrm>
          <a:off x="2403676" y="3728647"/>
          <a:ext cx="6854623" cy="2081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250" tIns="220250" rIns="220250" bIns="220250" numCol="1" spcCol="1270" anchor="ctr" anchorCtr="0">
          <a:noAutofit/>
        </a:bodyPr>
        <a:lstStyle/>
        <a:p>
          <a:pPr marL="0" lvl="0" indent="0" algn="l" defTabSz="1778000">
            <a:lnSpc>
              <a:spcPct val="100000"/>
            </a:lnSpc>
            <a:spcBef>
              <a:spcPct val="0"/>
            </a:spcBef>
            <a:spcAft>
              <a:spcPct val="35000"/>
            </a:spcAft>
            <a:buNone/>
          </a:pPr>
          <a:r>
            <a:rPr lang="en-US" sz="4000" b="1" kern="1200" dirty="0">
              <a:hlinkClick xmlns:r="http://schemas.openxmlformats.org/officeDocument/2006/relationships" r:id="rId5"/>
            </a:rPr>
            <a:t>collegeplanning@mefa.org</a:t>
          </a:r>
          <a:r>
            <a:rPr lang="en-US" sz="4000" b="1" kern="1200" dirty="0"/>
            <a:t> </a:t>
          </a:r>
        </a:p>
      </dsp:txBody>
      <dsp:txXfrm>
        <a:off x="2403676" y="3728647"/>
        <a:ext cx="6854623" cy="208110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90DB49-010B-BF45-AAB1-1EAF6F2AAA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E4E31B1-EAE0-5E42-A973-2D5AE51FFA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A25932-6783-E04E-A396-EB40A4DC09BA}" type="datetimeFigureOut">
              <a:rPr lang="en-US" smtClean="0"/>
              <a:t>9/19/2024</a:t>
            </a:fld>
            <a:endParaRPr lang="en-US" dirty="0"/>
          </a:p>
        </p:txBody>
      </p:sp>
      <p:sp>
        <p:nvSpPr>
          <p:cNvPr id="4" name="Footer Placeholder 3">
            <a:extLst>
              <a:ext uri="{FF2B5EF4-FFF2-40B4-BE49-F238E27FC236}">
                <a16:creationId xmlns:a16="http://schemas.microsoft.com/office/drawing/2014/main" id="{5B4C2720-CA46-7C4D-8D3D-BB681C9A99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D9515FA-F105-DD46-AC66-8949FF127A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68194D-A560-A644-9CA7-B13E35C72270}" type="slidenum">
              <a:rPr lang="en-US" smtClean="0"/>
              <a:t>‹#›</a:t>
            </a:fld>
            <a:endParaRPr lang="en-US" dirty="0"/>
          </a:p>
        </p:txBody>
      </p:sp>
    </p:spTree>
    <p:extLst>
      <p:ext uri="{BB962C8B-B14F-4D97-AF65-F5344CB8AC3E}">
        <p14:creationId xmlns:p14="http://schemas.microsoft.com/office/powerpoint/2010/main" val="930786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0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0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0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0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0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0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0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08"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0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0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0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0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0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0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0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08"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2004"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004"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004"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004"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004"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004"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004"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004"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004"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0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0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0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0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0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0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0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08"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
        <p:nvSpPr>
          <p:cNvPr id="210" name="Google Shape;2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2303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defRPr/>
            </a:pPr>
            <a:r>
              <a:rPr lang="en-US" altLang="en-US" dirty="0">
                <a:ea typeface="Aptos Display" panose="020B0004020202020204" pitchFamily="34" charset="0"/>
                <a:cs typeface="Aptos Display" panose="020B0004020202020204" pitchFamily="34" charset="0"/>
              </a:rPr>
              <a:t>Financial aid may also be awarded based on factors other than financial eligibility</a:t>
            </a:r>
          </a:p>
          <a:p>
            <a:pPr marL="171450" indent="-171450">
              <a:buFont typeface="Arial" panose="020B0604020202020204" pitchFamily="34" charset="0"/>
              <a:buChar char="•"/>
              <a:defRPr/>
            </a:pPr>
            <a:r>
              <a:rPr lang="en-US" altLang="en-US" dirty="0">
                <a:ea typeface="Aptos Display" panose="020B0004020202020204" pitchFamily="34" charset="0"/>
                <a:cs typeface="Aptos Display" panose="020B0004020202020204" pitchFamily="34" charset="0"/>
              </a:rPr>
              <a:t>Only some colleges award merit aid, also called merit scholarships</a:t>
            </a:r>
          </a:p>
          <a:p>
            <a:pPr marL="171450" indent="-171450">
              <a:buFont typeface="Arial" panose="020B0604020202020204" pitchFamily="34" charset="0"/>
              <a:buChar char="•"/>
              <a:defRPr/>
            </a:pPr>
            <a:r>
              <a:rPr lang="en-US" altLang="en-US" dirty="0">
                <a:ea typeface="Aptos Display" panose="020B0004020202020204" pitchFamily="34" charset="0"/>
                <a:cs typeface="Aptos Display" panose="020B0004020202020204" pitchFamily="34" charset="0"/>
              </a:rPr>
              <a:t>Awarding practices vary significantly from college to college</a:t>
            </a:r>
          </a:p>
          <a:p>
            <a:pPr marL="171450" indent="-171450">
              <a:buFont typeface="Arial" panose="020B0604020202020204" pitchFamily="34" charset="0"/>
              <a:buChar char="•"/>
              <a:defRPr/>
            </a:pPr>
            <a:r>
              <a:rPr lang="en-US" altLang="en-US" dirty="0">
                <a:ea typeface="Aptos Display" panose="020B0004020202020204" pitchFamily="34" charset="0"/>
                <a:cs typeface="Aptos Display" panose="020B0004020202020204" pitchFamily="34" charset="0"/>
              </a:rPr>
              <a:t>Discuss some of the ways students may need to apply for merit aid: a separate application, essay, nomination, etc.</a:t>
            </a:r>
          </a:p>
          <a:p>
            <a:pPr marL="171450" indent="-171450">
              <a:buFont typeface="Arial" panose="020B0604020202020204" pitchFamily="34" charset="0"/>
              <a:buChar char="•"/>
              <a:defRPr/>
            </a:pPr>
            <a:r>
              <a:rPr lang="en-US" altLang="en-US" dirty="0">
                <a:ea typeface="Aptos Display" panose="020B0004020202020204" pitchFamily="34" charset="0"/>
                <a:cs typeface="Aptos Display" panose="020B0004020202020204" pitchFamily="34" charset="0"/>
              </a:rPr>
              <a:t>Some merit scholarship applications have deadlines EARLIER than the admissions and financial aid applications</a:t>
            </a:r>
          </a:p>
          <a:p>
            <a:pPr marL="171450" indent="-171450">
              <a:buFont typeface="Arial" panose="020B0604020202020204" pitchFamily="34" charset="0"/>
              <a:buChar char="•"/>
              <a:defRPr/>
            </a:pPr>
            <a:r>
              <a:rPr lang="en-US" altLang="en-US" dirty="0">
                <a:ea typeface="Aptos Display" panose="020B0004020202020204" pitchFamily="34" charset="0"/>
                <a:cs typeface="Aptos Display" panose="020B0004020202020204" pitchFamily="34" charset="0"/>
              </a:rPr>
              <a:t>Discuss how students may lose academic merit awards if they don</a:t>
            </a:r>
            <a:r>
              <a:rPr lang="ja-JP" altLang="en-US" dirty="0">
                <a:ea typeface="Aptos Display" panose="020B0004020202020204" pitchFamily="34" charset="0"/>
                <a:cs typeface="Aptos Display" panose="020B0004020202020204" pitchFamily="34" charset="0"/>
              </a:rPr>
              <a:t>’</a:t>
            </a:r>
            <a:r>
              <a:rPr lang="en-US" altLang="ja-JP" dirty="0">
                <a:ea typeface="Aptos Display" panose="020B0004020202020204" pitchFamily="34" charset="0"/>
                <a:cs typeface="Aptos Display" panose="020B0004020202020204" pitchFamily="34" charset="0"/>
              </a:rPr>
              <a:t>t meet GPA requirements</a:t>
            </a:r>
          </a:p>
          <a:p>
            <a:pPr marL="171450" indent="-171450">
              <a:buFont typeface="Arial" panose="020B0604020202020204" pitchFamily="34" charset="0"/>
              <a:buChar char="•"/>
              <a:defRPr/>
            </a:pPr>
            <a:r>
              <a:rPr lang="en-US" altLang="en-US" dirty="0">
                <a:ea typeface="Aptos Display" panose="020B0004020202020204" pitchFamily="34" charset="0"/>
                <a:cs typeface="Aptos Display" panose="020B0004020202020204" pitchFamily="34" charset="0"/>
              </a:rPr>
              <a:t>Most merit-based aid comes from the institution. </a:t>
            </a:r>
          </a:p>
          <a:p>
            <a:pPr marL="171450" indent="-171450">
              <a:buFont typeface="Arial" panose="020B0604020202020204" pitchFamily="34" charset="0"/>
              <a:buChar char="•"/>
              <a:defRPr/>
            </a:pPr>
            <a:r>
              <a:rPr lang="en-US" altLang="en-US" dirty="0">
                <a:ea typeface="Aptos Display" panose="020B0004020202020204" pitchFamily="34" charset="0"/>
                <a:cs typeface="Aptos Display" panose="020B0004020202020204" pitchFamily="34" charset="0"/>
              </a:rPr>
              <a:t>One example of merit aid from MA: John &amp; Abigail Adams Scholarship:</a:t>
            </a:r>
          </a:p>
          <a:p>
            <a:pPr marL="627870" lvl="1" indent="-171450">
              <a:buFont typeface="Arial" panose="020B0604020202020204" pitchFamily="34" charset="0"/>
              <a:buChar char="•"/>
              <a:defRPr/>
            </a:pPr>
            <a:r>
              <a:rPr lang="en-US" altLang="en-US" dirty="0">
                <a:ea typeface="Aptos Display" panose="020B0004020202020204" pitchFamily="34" charset="0"/>
              </a:rPr>
              <a:t>Non need-based</a:t>
            </a:r>
          </a:p>
          <a:p>
            <a:pPr marL="627870" lvl="1" indent="-171450">
              <a:buFont typeface="Arial" panose="020B0604020202020204" pitchFamily="34" charset="0"/>
              <a:buChar char="•"/>
              <a:defRPr/>
            </a:pPr>
            <a:r>
              <a:rPr lang="en-US" altLang="en-US" dirty="0">
                <a:ea typeface="Aptos Display" panose="020B0004020202020204" pitchFamily="34" charset="0"/>
              </a:rPr>
              <a:t>Based on high 10</a:t>
            </a:r>
            <a:r>
              <a:rPr lang="en-US" altLang="en-US" baseline="30000" dirty="0">
                <a:ea typeface="Aptos Display" panose="020B0004020202020204" pitchFamily="34" charset="0"/>
              </a:rPr>
              <a:t>th</a:t>
            </a:r>
            <a:r>
              <a:rPr lang="en-US" altLang="en-US" dirty="0">
                <a:ea typeface="Aptos Display" panose="020B0004020202020204" pitchFamily="34" charset="0"/>
              </a:rPr>
              <a:t> grade MCAS score</a:t>
            </a:r>
          </a:p>
          <a:p>
            <a:pPr marL="627870" lvl="1" indent="-171450">
              <a:buFont typeface="Arial" panose="020B0604020202020204" pitchFamily="34" charset="0"/>
              <a:buChar char="•"/>
              <a:defRPr/>
            </a:pPr>
            <a:r>
              <a:rPr lang="en-US" altLang="en-US" dirty="0">
                <a:ea typeface="Aptos Display" panose="020B0004020202020204" pitchFamily="34" charset="0"/>
              </a:rPr>
              <a:t>No application: winners are notified in fall of senior year</a:t>
            </a:r>
          </a:p>
          <a:p>
            <a:pPr marL="627870" lvl="1" indent="-171450">
              <a:buFont typeface="Arial" panose="020B0604020202020204" pitchFamily="34" charset="0"/>
              <a:buChar char="•"/>
              <a:defRPr/>
            </a:pPr>
            <a:r>
              <a:rPr lang="en-US" altLang="en-US" dirty="0">
                <a:ea typeface="Aptos Display" panose="020B0004020202020204" pitchFamily="34" charset="0"/>
              </a:rPr>
              <a:t>Covers tuition (NOT fees) at MA public colleges &amp; universities</a:t>
            </a:r>
          </a:p>
          <a:p>
            <a:pPr marL="627870" lvl="1" indent="-171450">
              <a:buFont typeface="Arial" panose="020B0604020202020204" pitchFamily="34" charset="0"/>
              <a:buChar char="•"/>
              <a:defRPr/>
            </a:pPr>
            <a:r>
              <a:rPr lang="en-US" altLang="en-US" dirty="0">
                <a:ea typeface="Aptos Display" panose="020B0004020202020204" pitchFamily="34" charset="0"/>
              </a:rPr>
              <a:t>UMass System has combined tuition and fees so their students will receive a tuition credit for the same amount that would be allocated for tuition. For a full listing of the Adams Scholarship amount at each school, visit mass.edu/osfa   	</a:t>
            </a:r>
          </a:p>
          <a:p>
            <a:pPr marL="627870" lvl="1" indent="-171450">
              <a:buFont typeface="Arial" panose="020B0604020202020204" pitchFamily="34" charset="0"/>
              <a:buChar char="•"/>
              <a:defRPr/>
            </a:pPr>
            <a:r>
              <a:rPr lang="en-US" altLang="en-US" dirty="0">
                <a:ea typeface="Aptos Display" panose="020B0004020202020204" pitchFamily="34" charset="0"/>
              </a:rPr>
              <a:t>Must be MA resident and U.S. citizen or eligible non-citizen</a:t>
            </a:r>
          </a:p>
          <a:p>
            <a:pPr marL="627870" lvl="1" indent="-171450">
              <a:buFont typeface="Arial" panose="020B0604020202020204" pitchFamily="34" charset="0"/>
              <a:buChar char="•"/>
              <a:defRPr/>
            </a:pPr>
            <a:r>
              <a:rPr lang="en-US" altLang="en-US" dirty="0">
                <a:ea typeface="Aptos Display" panose="020B0004020202020204" pitchFamily="34" charset="0"/>
              </a:rPr>
              <a:t>Must submit the FAFSA (even though it’s not need-based)</a:t>
            </a:r>
          </a:p>
          <a:p>
            <a:pPr marL="627870" lvl="1" indent="-171450">
              <a:buFont typeface="Arial" panose="020B0604020202020204" pitchFamily="34" charset="0"/>
              <a:buChar char="•"/>
              <a:defRPr/>
            </a:pPr>
            <a:r>
              <a:rPr lang="en-US" altLang="en-US" dirty="0">
                <a:ea typeface="Aptos Display" panose="020B0004020202020204" pitchFamily="34" charset="0"/>
              </a:rPr>
              <a:t>Students must maintain a 3.0 GPA for renewability</a:t>
            </a:r>
          </a:p>
          <a:p>
            <a:pPr marL="627870" lvl="1" indent="-171450">
              <a:buFont typeface="Arial" panose="020B0604020202020204" pitchFamily="34" charset="0"/>
              <a:buChar char="•"/>
              <a:defRPr/>
            </a:pPr>
            <a:r>
              <a:rPr lang="en-US" altLang="en-US" dirty="0">
                <a:ea typeface="Aptos Display" panose="020B0004020202020204" pitchFamily="34" charset="0"/>
              </a:rPr>
              <a:t>Don’t mention this at private high schools, as private high schools are not required to take the MCAS</a:t>
            </a:r>
          </a:p>
        </p:txBody>
      </p:sp>
      <p:sp>
        <p:nvSpPr>
          <p:cNvPr id="276" name="Google Shape;27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altLang="en-US" dirty="0">
                <a:ea typeface="Aptos Display" panose="020B0004020202020204" pitchFamily="34" charset="0"/>
              </a:rPr>
              <a:t>Most financial aid is awarded mostly based on the family</a:t>
            </a:r>
            <a:r>
              <a:rPr lang="ja-JP" altLang="en-US" dirty="0">
                <a:ea typeface="Aptos Display" panose="020B0004020202020204" pitchFamily="34" charset="0"/>
              </a:rPr>
              <a:t>’</a:t>
            </a:r>
            <a:r>
              <a:rPr lang="en-US" altLang="ja-JP" dirty="0">
                <a:ea typeface="Aptos Display" panose="020B0004020202020204" pitchFamily="34" charset="0"/>
              </a:rPr>
              <a:t>s ability to pay for college, not grades, standardized test scores, or other factors</a:t>
            </a:r>
          </a:p>
          <a:p>
            <a:pPr marL="171450" indent="-171450">
              <a:buFont typeface="Arial" panose="020B0604020202020204" pitchFamily="34" charset="0"/>
              <a:buChar char="•"/>
            </a:pPr>
            <a:r>
              <a:rPr lang="en-US" altLang="en-US" dirty="0">
                <a:ea typeface="Aptos Display" panose="020B0004020202020204" pitchFamily="34" charset="0"/>
              </a:rPr>
              <a:t>Most federal and MA financial aid is awarded based on financial eligibility</a:t>
            </a:r>
          </a:p>
          <a:p>
            <a:pPr marL="171450" indent="-171450">
              <a:buFont typeface="Arial" panose="020B0604020202020204" pitchFamily="34" charset="0"/>
              <a:buChar char="•"/>
            </a:pPr>
            <a:r>
              <a:rPr lang="en-US" altLang="en-US" dirty="0">
                <a:ea typeface="Aptos Display" panose="020B0004020202020204" pitchFamily="34" charset="0"/>
              </a:rPr>
              <a:t>Colleges also offer most institutional funds based on financial eligibility </a:t>
            </a:r>
          </a:p>
          <a:p>
            <a:pPr marL="171450" indent="-171450">
              <a:buFont typeface="Arial" panose="020B0604020202020204" pitchFamily="34" charset="0"/>
              <a:buChar char="•"/>
            </a:pPr>
            <a:r>
              <a:rPr lang="en-US" altLang="en-US" dirty="0">
                <a:ea typeface="Aptos Display" panose="020B0004020202020204" pitchFamily="34" charset="0"/>
              </a:rPr>
              <a:t>Satisfactory Academic Progress (SAP)</a:t>
            </a:r>
            <a:r>
              <a:rPr lang="en-US" altLang="en-US" baseline="0" dirty="0">
                <a:ea typeface="Aptos Display" panose="020B0004020202020204" pitchFamily="34" charset="0"/>
              </a:rPr>
              <a:t> </a:t>
            </a:r>
            <a:r>
              <a:rPr lang="en-US" altLang="en-US" dirty="0">
                <a:ea typeface="Aptos Display" panose="020B0004020202020204" pitchFamily="34" charset="0"/>
              </a:rPr>
              <a:t>– this is a term that families will hear often in college – students must be making a certain GPA and taking a certain number of credits to keep their financial aid</a:t>
            </a:r>
          </a:p>
        </p:txBody>
      </p:sp>
      <p:sp>
        <p:nvSpPr>
          <p:cNvPr id="287" name="Google Shape;28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en-US" dirty="0">
                <a:ea typeface="Aptos Display" panose="020B0004020202020204" pitchFamily="34" charset="0"/>
              </a:rPr>
              <a:t>Getting organized with the process is so important – write down for every college the forms needed and the deadlines, which are usually different from admissions deadlines</a:t>
            </a:r>
          </a:p>
        </p:txBody>
      </p:sp>
      <p:sp>
        <p:nvSpPr>
          <p:cNvPr id="298" name="Google Shape;29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indent="-171450">
              <a:buFont typeface="Arial" panose="020B0604020202020204" pitchFamily="34" charset="0"/>
              <a:buChar char="•"/>
            </a:pPr>
            <a:r>
              <a:rPr lang="en-US" altLang="en-US" dirty="0">
                <a:ea typeface="Aptos Display" panose="020B0004020202020204" pitchFamily="34" charset="0"/>
              </a:rPr>
              <a:t>Each</a:t>
            </a:r>
            <a:r>
              <a:rPr lang="en-US" altLang="en-US" baseline="0" dirty="0">
                <a:ea typeface="Aptos Display" panose="020B0004020202020204" pitchFamily="34" charset="0"/>
              </a:rPr>
              <a:t> college could have a different financial aid deadline – check each school’s financial aid webpage</a:t>
            </a:r>
          </a:p>
          <a:p>
            <a:pPr marL="171450" indent="-171450">
              <a:buFont typeface="Arial" panose="020B0604020202020204" pitchFamily="34" charset="0"/>
              <a:buChar char="•"/>
            </a:pPr>
            <a:r>
              <a:rPr lang="en-US" altLang="en-US" baseline="0" dirty="0">
                <a:ea typeface="Aptos Display" panose="020B0004020202020204" pitchFamily="34" charset="0"/>
              </a:rPr>
              <a:t>Missing a deadline could mean missing out on tens of thousands of dollars in free money!</a:t>
            </a:r>
          </a:p>
          <a:p>
            <a:pPr marL="171450" lvl="0" indent="-171450">
              <a:buFont typeface="Arial" panose="020B0604020202020204" pitchFamily="34" charset="0"/>
              <a:buChar char="•"/>
            </a:pPr>
            <a:r>
              <a:rPr lang="en-US" sz="2400" b="0" i="0" u="none" strike="noStrike" kern="1200" cap="none" dirty="0">
                <a:solidFill>
                  <a:schemeClr val="tx1"/>
                </a:solidFill>
                <a:effectLst/>
                <a:latin typeface="Calibri"/>
                <a:ea typeface="Aptos Display" panose="020B0004020202020204" pitchFamily="34" charset="0"/>
                <a:cs typeface="Aptos Display" panose="020B0004020202020204" pitchFamily="34" charset="0"/>
                <a:sym typeface="Calibri"/>
              </a:rPr>
              <a:t>If you have multiple children in school, make sure you treat them separate in your personal organization system (even if they happen to be the same year in high school)</a:t>
            </a:r>
          </a:p>
          <a:p>
            <a:pPr marL="171450" lvl="0" indent="-171450">
              <a:buFont typeface="Arial" panose="020B0604020202020204" pitchFamily="34" charset="0"/>
              <a:buChar char="•"/>
            </a:pPr>
            <a:r>
              <a:rPr lang="en-US" sz="2400" b="0" i="0" u="none" strike="noStrike" kern="1200" cap="none" dirty="0">
                <a:solidFill>
                  <a:schemeClr val="tx1"/>
                </a:solidFill>
                <a:effectLst/>
                <a:latin typeface="Calibri"/>
                <a:ea typeface="Aptos Display" panose="020B0004020202020204" pitchFamily="34" charset="0"/>
                <a:cs typeface="Aptos Display" panose="020B0004020202020204" pitchFamily="34" charset="0"/>
                <a:sym typeface="Calibri"/>
              </a:rPr>
              <a:t>Make sure to look at the admissions and financial aid deadlines separately!  Find your earliest deadline and (as homework) start working on that one first.</a:t>
            </a:r>
          </a:p>
        </p:txBody>
      </p:sp>
      <p:sp>
        <p:nvSpPr>
          <p:cNvPr id="305" name="Google Shape;30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altLang="en-US" dirty="0">
                <a:ea typeface="Aptos Display" panose="020B0004020202020204" pitchFamily="34" charset="0"/>
              </a:rPr>
              <a:t>FAFSA:</a:t>
            </a:r>
          </a:p>
          <a:p>
            <a:pPr marL="171450" indent="-171450">
              <a:buFont typeface="Arial" panose="020B0604020202020204" pitchFamily="34" charset="0"/>
              <a:buChar char="•"/>
            </a:pPr>
            <a:r>
              <a:rPr lang="en-US" altLang="en-US" dirty="0">
                <a:ea typeface="Aptos Display" panose="020B0004020202020204" pitchFamily="34" charset="0"/>
              </a:rPr>
              <a:t>Discuss the benefits of completing the FAFSA online: skip logic, saved info year-to-year, etc.</a:t>
            </a:r>
          </a:p>
          <a:p>
            <a:pPr marL="171450" indent="-171450">
              <a:buFont typeface="Arial" panose="020B0604020202020204" pitchFamily="34" charset="0"/>
              <a:buChar char="•"/>
            </a:pPr>
            <a:r>
              <a:rPr lang="en-US" altLang="en-US" dirty="0">
                <a:ea typeface="Aptos Display" panose="020B0004020202020204" pitchFamily="34" charset="0"/>
              </a:rPr>
              <a:t>The website for the FAFSA is FAFSA.gov and it’s FREE</a:t>
            </a:r>
            <a:r>
              <a:rPr lang="en-US" altLang="en-US" baseline="0" dirty="0">
                <a:ea typeface="Aptos Display" panose="020B0004020202020204" pitchFamily="34" charset="0"/>
              </a:rPr>
              <a:t> to apply</a:t>
            </a:r>
            <a:endParaRPr lang="en-US" altLang="en-US" dirty="0">
              <a:ea typeface="Aptos Display" panose="020B0004020202020204" pitchFamily="34" charset="0"/>
            </a:endParaRPr>
          </a:p>
          <a:p>
            <a:pPr marL="171450" indent="-171450">
              <a:buFont typeface="Arial" panose="020B0604020202020204" pitchFamily="34" charset="0"/>
              <a:buChar char="•"/>
            </a:pPr>
            <a:r>
              <a:rPr lang="en-US" altLang="ja-JP" dirty="0">
                <a:ea typeface="Aptos Display" panose="020B0004020202020204" pitchFamily="34" charset="0"/>
              </a:rPr>
              <a:t>The application usually opens</a:t>
            </a:r>
            <a:r>
              <a:rPr lang="en-US" altLang="ja-JP" baseline="0" dirty="0">
                <a:ea typeface="Aptos Display" panose="020B0004020202020204" pitchFamily="34" charset="0"/>
              </a:rPr>
              <a:t> </a:t>
            </a:r>
            <a:r>
              <a:rPr lang="en-US" altLang="ja-JP" dirty="0">
                <a:ea typeface="Aptos Display" panose="020B0004020202020204" pitchFamily="34" charset="0"/>
              </a:rPr>
              <a:t>October 1</a:t>
            </a:r>
            <a:r>
              <a:rPr lang="en-US" altLang="ja-JP" baseline="30000" dirty="0">
                <a:ea typeface="Aptos Display" panose="020B0004020202020204" pitchFamily="34" charset="0"/>
              </a:rPr>
              <a:t>st</a:t>
            </a:r>
            <a:r>
              <a:rPr lang="en-US" altLang="ja-JP" baseline="0" dirty="0">
                <a:ea typeface="Aptos Display" panose="020B0004020202020204" pitchFamily="34" charset="0"/>
              </a:rPr>
              <a:t> but it will be December this year</a:t>
            </a:r>
            <a:endParaRPr lang="en-US" altLang="ja-JP" dirty="0">
              <a:ea typeface="Aptos Display" panose="020B0004020202020204" pitchFamily="34" charset="0"/>
            </a:endParaRPr>
          </a:p>
          <a:p>
            <a:pPr marL="171450" indent="-171450">
              <a:buFont typeface="Arial" panose="020B0604020202020204" pitchFamily="34" charset="0"/>
              <a:buChar char="•"/>
            </a:pPr>
            <a:r>
              <a:rPr lang="en-US" altLang="en-US" b="1" u="sng" dirty="0">
                <a:ea typeface="Aptos Display" panose="020B0004020202020204" pitchFamily="34" charset="0"/>
              </a:rPr>
              <a:t>Stress that meeting the deadline is VERY IMPORTANT- Some schools may run out of money after their priority deadline.</a:t>
            </a:r>
          </a:p>
          <a:p>
            <a:pPr marL="628650" lvl="1" indent="-171450">
              <a:buFont typeface="Arial" panose="020B0604020202020204" pitchFamily="34" charset="0"/>
              <a:buChar char="•"/>
            </a:pPr>
            <a:r>
              <a:rPr lang="en-US" altLang="en-US" dirty="0">
                <a:ea typeface="Aptos Display" panose="020B0004020202020204" pitchFamily="34" charset="0"/>
              </a:rPr>
              <a:t>If you are filling out the FAFSA early for EA or ED deadlines, you can always do a FAFSA correction later on to add more schools that were not initially on the students list. </a:t>
            </a:r>
          </a:p>
          <a:p>
            <a:pPr marL="171450" indent="-171450">
              <a:buFont typeface="Arial" panose="020B0604020202020204" pitchFamily="34" charset="0"/>
              <a:buChar char="•"/>
            </a:pPr>
            <a:r>
              <a:rPr lang="en-US" altLang="en-US" dirty="0">
                <a:ea typeface="Aptos Display" panose="020B0004020202020204" pitchFamily="34" charset="0"/>
              </a:rPr>
              <a:t>Student and all parents on the FASFA need an FSA ID to log in to the FAFSA</a:t>
            </a:r>
            <a:r>
              <a:rPr lang="en-US" altLang="en-US" baseline="0" dirty="0">
                <a:ea typeface="Aptos Display" panose="020B0004020202020204" pitchFamily="34" charset="0"/>
              </a:rPr>
              <a:t> (except if parents filed taxes together, and then only one needs an FSA ID)</a:t>
            </a:r>
          </a:p>
          <a:p>
            <a:pPr marL="171450" indent="-171450">
              <a:buFont typeface="Arial" panose="020B0604020202020204" pitchFamily="34" charset="0"/>
              <a:buChar char="•"/>
            </a:pPr>
            <a:r>
              <a:rPr lang="en-US" altLang="en-US" dirty="0">
                <a:ea typeface="Aptos Display" panose="020B0004020202020204" pitchFamily="34" charset="0"/>
              </a:rPr>
              <a:t>Getting an FSA ID takes several minutes (and</a:t>
            </a:r>
            <a:r>
              <a:rPr lang="en-US" altLang="en-US" baseline="0" dirty="0">
                <a:ea typeface="Aptos Display" panose="020B0004020202020204" pitchFamily="34" charset="0"/>
              </a:rPr>
              <a:t> for some reason can create some difficulty for families</a:t>
            </a:r>
            <a:r>
              <a:rPr lang="en-US" altLang="en-US" dirty="0">
                <a:ea typeface="Aptos Display" panose="020B0004020202020204" pitchFamily="34" charset="0"/>
              </a:rPr>
              <a:t>, so encourage families to get it NOW before the FAFSA even opens so it’s all ready)</a:t>
            </a:r>
          </a:p>
          <a:p>
            <a:pPr marL="628650" lvl="1" indent="-171450">
              <a:buFont typeface="Arial" panose="020B0604020202020204" pitchFamily="34" charset="0"/>
              <a:buChar char="•"/>
            </a:pPr>
            <a:r>
              <a:rPr lang="en-US" altLang="en-US" dirty="0">
                <a:ea typeface="Aptos Display" panose="020B0004020202020204" pitchFamily="34" charset="0"/>
              </a:rPr>
              <a:t>Keep the FSA ID and password in a safe place so it is easy to retrieve. It can be cumbersome to reset or request a new FSA ID. </a:t>
            </a:r>
          </a:p>
          <a:p>
            <a:pPr marL="628650" lvl="1" indent="-171450">
              <a:buFont typeface="Arial" panose="020B0604020202020204" pitchFamily="34" charset="0"/>
              <a:buChar char="•"/>
            </a:pPr>
            <a:r>
              <a:rPr lang="en-US" altLang="en-US" dirty="0">
                <a:ea typeface="Aptos Display" panose="020B0004020202020204" pitchFamily="34" charset="0"/>
              </a:rPr>
              <a:t>Families</a:t>
            </a:r>
            <a:r>
              <a:rPr lang="en-US" altLang="en-US" baseline="0" dirty="0">
                <a:ea typeface="Aptos Display" panose="020B0004020202020204" pitchFamily="34" charset="0"/>
              </a:rPr>
              <a:t> will need to set up answers to challenge questions</a:t>
            </a:r>
            <a:endParaRPr lang="en-US" altLang="en-US" dirty="0">
              <a:ea typeface="Aptos Display" panose="020B0004020202020204" pitchFamily="34" charset="0"/>
            </a:endParaRPr>
          </a:p>
          <a:p>
            <a:pPr marL="171450" indent="-171450" defTabSz="456468">
              <a:buFont typeface="Arial" panose="020B0604020202020204" pitchFamily="34" charset="0"/>
              <a:buChar char="•"/>
              <a:defRPr/>
            </a:pPr>
            <a:r>
              <a:rPr lang="en-US" altLang="en-US" dirty="0">
                <a:ea typeface="Aptos Display" panose="020B0004020202020204" pitchFamily="34" charset="0"/>
              </a:rPr>
              <a:t>The FAFSA will pull their tax data from the IRS into the FAFSA</a:t>
            </a:r>
            <a:r>
              <a:rPr lang="en-US" altLang="en-US" baseline="0" dirty="0">
                <a:ea typeface="Aptos Display" panose="020B0004020202020204" pitchFamily="34" charset="0"/>
              </a:rPr>
              <a:t> though the family will not be able to VIEW the income tax information (for security purposes). </a:t>
            </a:r>
            <a:r>
              <a:rPr lang="en-US" altLang="en-US" dirty="0">
                <a:ea typeface="Aptos Display" panose="020B0004020202020204" pitchFamily="34" charset="0"/>
              </a:rPr>
              <a:t>If there are big discrepancies between income data from year to year, families should talk to the college financial aid offices</a:t>
            </a:r>
          </a:p>
          <a:p>
            <a:pPr marL="171450" indent="-171450">
              <a:buFont typeface="Arial" panose="020B0604020202020204" pitchFamily="34" charset="0"/>
              <a:buChar char="•"/>
            </a:pPr>
            <a:r>
              <a:rPr lang="en-US" altLang="en-US" dirty="0">
                <a:ea typeface="Aptos Display" panose="020B0004020202020204" pitchFamily="34" charset="0"/>
              </a:rPr>
              <a:t>Must complete the FAFSA each year</a:t>
            </a:r>
          </a:p>
          <a:p>
            <a:pPr marL="171450" indent="-171450">
              <a:buFont typeface="Arial" panose="020B0604020202020204" pitchFamily="34" charset="0"/>
              <a:buChar char="•"/>
            </a:pPr>
            <a:r>
              <a:rPr lang="en-US" altLang="en-US" dirty="0">
                <a:ea typeface="Aptos Display" panose="020B0004020202020204" pitchFamily="34" charset="0"/>
              </a:rPr>
              <a:t>Mention FAFSA Day as resource for free help completing the application</a:t>
            </a:r>
          </a:p>
          <a:p>
            <a:pPr marL="171450" indent="-171450">
              <a:buFont typeface="Arial" panose="020B0604020202020204" pitchFamily="34" charset="0"/>
              <a:buChar char="•"/>
            </a:pPr>
            <a:r>
              <a:rPr lang="en-US" altLang="en-US" dirty="0">
                <a:ea typeface="Aptos Display" panose="020B0004020202020204" pitchFamily="34" charset="0"/>
              </a:rPr>
              <a:t>Federal and MA state financial aid eligibility will be based exclusively on the SAI from the FAFSA. The FAFSA must be completed for MA state aid by May 1!</a:t>
            </a:r>
          </a:p>
          <a:p>
            <a:pPr marL="171450" indent="-171450">
              <a:buFont typeface="Arial" panose="020B0604020202020204" pitchFamily="34" charset="0"/>
              <a:buChar char="•"/>
            </a:pPr>
            <a:r>
              <a:rPr lang="en-US" altLang="en-US" dirty="0">
                <a:ea typeface="Aptos Display" panose="020B0004020202020204" pitchFamily="34" charset="0"/>
              </a:rPr>
              <a:t>The</a:t>
            </a:r>
            <a:r>
              <a:rPr lang="en-US" altLang="en-US" baseline="0" dirty="0">
                <a:ea typeface="Aptos Display" panose="020B0004020202020204" pitchFamily="34" charset="0"/>
              </a:rPr>
              <a:t> FAFSA webinar goes page by page through the application – provides a lot of detail</a:t>
            </a:r>
          </a:p>
          <a:p>
            <a:pPr marL="171450" indent="-171450">
              <a:buFont typeface="Arial" panose="020B0604020202020204" pitchFamily="34" charset="0"/>
              <a:buChar char="•"/>
            </a:pPr>
            <a:r>
              <a:rPr lang="en-US" sz="1200" b="0" i="0" u="none" strike="noStrike" kern="1200" cap="none" dirty="0">
                <a:solidFill>
                  <a:schemeClr val="tx1"/>
                </a:solidFill>
                <a:effectLst/>
                <a:latin typeface="Calibri"/>
                <a:ea typeface="Aptos Display" panose="020B0004020202020204" pitchFamily="34" charset="0"/>
                <a:cs typeface="Aptos Display" panose="020B0004020202020204" pitchFamily="34" charset="0"/>
                <a:sym typeface="Calibri"/>
              </a:rPr>
              <a:t>Student does not see parent information and vice versa</a:t>
            </a:r>
          </a:p>
        </p:txBody>
      </p:sp>
      <p:sp>
        <p:nvSpPr>
          <p:cNvPr id="316" name="Google Shape;31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8698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altLang="en-US" dirty="0">
                <a:ea typeface="Aptos Display" panose="020B0004020202020204" pitchFamily="34" charset="0"/>
              </a:rPr>
              <a:t>What’s on the FAFSA:</a:t>
            </a:r>
          </a:p>
          <a:p>
            <a:pPr marL="171450" indent="-171450">
              <a:buFont typeface="Arial" panose="020B0604020202020204" pitchFamily="34" charset="0"/>
              <a:buChar char="•"/>
            </a:pPr>
            <a:r>
              <a:rPr lang="en-US" altLang="en-US" dirty="0">
                <a:ea typeface="Aptos Display" panose="020B0004020202020204" pitchFamily="34" charset="0"/>
              </a:rPr>
              <a:t>Citizenship status – student must be a U.S. citizen or eligible non-citizen to receive financial aid (parent citizenship status is irrelevant). Eligible non-citizens: U.S. nationals &amp; permanent residents, those with an Arrival-Departure Record (I-94), students with a T-visa or who have a parent with a T-visa, “battered immigrant-qualified aliens,” and citizens of the Federated States of Micronesia, the Republic of the Marshall Islands, or the Republic of Palau</a:t>
            </a:r>
          </a:p>
          <a:p>
            <a:pPr marL="171450" indent="-171450">
              <a:buFont typeface="Arial" panose="020B0604020202020204" pitchFamily="34" charset="0"/>
              <a:buChar char="•"/>
            </a:pPr>
            <a:r>
              <a:rPr lang="en-US" altLang="en-US" dirty="0">
                <a:ea typeface="Aptos Display" panose="020B0004020202020204" pitchFamily="34" charset="0"/>
              </a:rPr>
              <a:t>Undocumented students are eligible for MA in-state tuition if: 1. Have been admitted to a public MA college/university/community college, and 2. Not a nonimmigrant alien within the meaning of 8 U.S.C. 1101(1)(15)(A) to (S), inclusive, and 3. Have attended at least 3 years of HS in MA, and 4. Have graduated from a MA HS or received the equivalent in MA, and 5. Have applied for miliary selective service if eligible, and 6. Provide a completed affidavit stating will file an application to become a citizen or legal perm resident within 120 days of becoming eligible to do so</a:t>
            </a:r>
          </a:p>
          <a:p>
            <a:pPr marL="171450" indent="-171450">
              <a:buFont typeface="Arial" panose="020B0604020202020204" pitchFamily="34" charset="0"/>
              <a:buChar char="•"/>
            </a:pPr>
            <a:r>
              <a:rPr lang="en-US" altLang="en-US" dirty="0">
                <a:ea typeface="Aptos Display" panose="020B0004020202020204" pitchFamily="34" charset="0"/>
              </a:rPr>
              <a:t>Will do 1 form and send it to up to 20 schools at a time – you list your schools. </a:t>
            </a:r>
            <a:r>
              <a:rPr lang="en-US" altLang="ja-JP" i="1" dirty="0">
                <a:ea typeface="Aptos Display" panose="020B0004020202020204" pitchFamily="34" charset="0"/>
              </a:rPr>
              <a:t>Colleges cannot see the other colleges that students listed on the FAFSA.</a:t>
            </a:r>
          </a:p>
          <a:p>
            <a:pPr marL="171450" indent="-171450">
              <a:buFont typeface="Arial" panose="020B0604020202020204" pitchFamily="34" charset="0"/>
              <a:buChar char="•"/>
            </a:pPr>
            <a:r>
              <a:rPr lang="en-US" altLang="en-US" dirty="0">
                <a:ea typeface="Aptos Display" panose="020B0004020202020204" pitchFamily="34" charset="0"/>
              </a:rPr>
              <a:t>Students and parents answer questions and provide data</a:t>
            </a:r>
          </a:p>
          <a:p>
            <a:pPr marL="171450" indent="-171450">
              <a:buFont typeface="Arial" panose="020B0604020202020204" pitchFamily="34" charset="0"/>
              <a:buChar char="•"/>
            </a:pPr>
            <a:r>
              <a:rPr lang="en-US" altLang="en-US" dirty="0">
                <a:ea typeface="Aptos Display" panose="020B0004020202020204" pitchFamily="34" charset="0"/>
              </a:rPr>
              <a:t>Information from both parents will be required on the FAFSA, regardless of parents</a:t>
            </a:r>
            <a:r>
              <a:rPr lang="ja-JP" altLang="en-US" dirty="0">
                <a:ea typeface="Aptos Display" panose="020B0004020202020204" pitchFamily="34" charset="0"/>
              </a:rPr>
              <a:t>’</a:t>
            </a:r>
            <a:r>
              <a:rPr lang="en-US" altLang="ja-JP" dirty="0">
                <a:ea typeface="Aptos Display" panose="020B0004020202020204" pitchFamily="34" charset="0"/>
              </a:rPr>
              <a:t> gender or marital status, if 1. Both parents are legal parents, defined as biological or adoptive parents; and 2. The student</a:t>
            </a:r>
            <a:r>
              <a:rPr lang="ja-JP" altLang="en-US" dirty="0">
                <a:ea typeface="Aptos Display" panose="020B0004020202020204" pitchFamily="34" charset="0"/>
              </a:rPr>
              <a:t>’</a:t>
            </a:r>
            <a:r>
              <a:rPr lang="en-US" altLang="ja-JP" dirty="0">
                <a:ea typeface="Aptos Display" panose="020B0004020202020204" pitchFamily="34" charset="0"/>
              </a:rPr>
              <a:t>s legal parents live together.  Same-sex parents who live together and parents who have never been married who live together BOTH report information on the FAFSA.  </a:t>
            </a:r>
          </a:p>
          <a:p>
            <a:pPr marL="171450" indent="-171450">
              <a:buFont typeface="Arial" panose="020B0604020202020204" pitchFamily="34" charset="0"/>
              <a:buChar char="•"/>
            </a:pPr>
            <a:r>
              <a:rPr lang="en-US" altLang="ja-JP" dirty="0">
                <a:ea typeface="Aptos Display" panose="020B0004020202020204" pitchFamily="34" charset="0"/>
              </a:rPr>
              <a:t>If parents are divorced</a:t>
            </a:r>
            <a:r>
              <a:rPr lang="en-US" altLang="ja-JP" baseline="0" dirty="0">
                <a:ea typeface="Aptos Display" panose="020B0004020202020204" pitchFamily="34" charset="0"/>
              </a:rPr>
              <a:t> or separated, only the parent that provides more financial support and that parent’s spouse (if there is one) report information on the FAFSA. The other parent does not appear anywhere on the FAFSA</a:t>
            </a:r>
          </a:p>
          <a:p>
            <a:pPr marL="171450" indent="-171450">
              <a:buFont typeface="Arial" panose="020B0604020202020204" pitchFamily="34" charset="0"/>
              <a:buChar char="•"/>
            </a:pPr>
            <a:r>
              <a:rPr lang="en-US" altLang="ja-JP" baseline="0" dirty="0">
                <a:ea typeface="Aptos Display" panose="020B0004020202020204" pitchFamily="34" charset="0"/>
              </a:rPr>
              <a:t># of children in college (as of 24-25) will no longer affect eligibility for aid though it is still asked. Some schools are still using this figure for institutional aid which is why the question is still asked. </a:t>
            </a:r>
          </a:p>
          <a:p>
            <a:pPr marL="0" indent="0">
              <a:buFont typeface="Arial" panose="020B0604020202020204" pitchFamily="34" charset="0"/>
              <a:buNone/>
            </a:pPr>
            <a:endParaRPr lang="en-US" altLang="ja-JP" baseline="0" dirty="0">
              <a:ea typeface="Aptos Display" panose="020B0004020202020204" pitchFamily="34" charset="0"/>
            </a:endParaRPr>
          </a:p>
        </p:txBody>
      </p:sp>
      <p:sp>
        <p:nvSpPr>
          <p:cNvPr id="327" name="Google Shape;32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altLang="en-US" dirty="0">
                <a:ea typeface="Aptos Display" panose="020B0004020202020204" pitchFamily="34" charset="0"/>
              </a:rPr>
              <a:t>What’s on the FAFSA:</a:t>
            </a:r>
          </a:p>
          <a:p>
            <a:pPr marL="171450" indent="-171450">
              <a:buFont typeface="Arial" panose="020B0604020202020204" pitchFamily="34" charset="0"/>
              <a:buChar char="•"/>
            </a:pPr>
            <a:r>
              <a:rPr lang="en-US" altLang="ja-JP" baseline="0" dirty="0">
                <a:ea typeface="Aptos Display" panose="020B0004020202020204" pitchFamily="34" charset="0"/>
              </a:rPr>
              <a:t>Income asked about is from two years prior to the year of the beginning of the academic year. </a:t>
            </a:r>
          </a:p>
          <a:p>
            <a:pPr marL="171450" indent="-171450">
              <a:buFont typeface="Arial" panose="020B0604020202020204" pitchFamily="34" charset="0"/>
              <a:buChar char="•"/>
            </a:pPr>
            <a:r>
              <a:rPr lang="en-US" altLang="ja-JP" baseline="0" dirty="0">
                <a:ea typeface="Aptos Display" panose="020B0004020202020204" pitchFamily="34" charset="0"/>
              </a:rPr>
              <a:t>Only the untaxed income that appears on the tax return goes on the FAFSA</a:t>
            </a:r>
            <a:endParaRPr lang="en-US" altLang="ja-JP" dirty="0">
              <a:ea typeface="Aptos Display" panose="020B0004020202020204" pitchFamily="34" charset="0"/>
            </a:endParaRPr>
          </a:p>
          <a:p>
            <a:pPr marL="171450" indent="-171450">
              <a:buFont typeface="Arial" panose="020B0604020202020204" pitchFamily="34" charset="0"/>
              <a:buChar char="•"/>
            </a:pPr>
            <a:r>
              <a:rPr lang="en-US" altLang="ja-JP" dirty="0">
                <a:ea typeface="Aptos Display" panose="020B0004020202020204" pitchFamily="34" charset="0"/>
              </a:rPr>
              <a:t>The PDF of the paper FAFSA (found online) will show all possible questions – this will also list the exact assets that people should include</a:t>
            </a:r>
          </a:p>
          <a:p>
            <a:pPr marL="171450" indent="-171450">
              <a:buFont typeface="Arial" panose="020B0604020202020204" pitchFamily="34" charset="0"/>
              <a:buChar char="•"/>
            </a:pPr>
            <a:r>
              <a:rPr lang="en-US" altLang="ja-JP" dirty="0">
                <a:ea typeface="Aptos Display" panose="020B0004020202020204" pitchFamily="34" charset="0"/>
              </a:rPr>
              <a:t>The FAFSA</a:t>
            </a:r>
            <a:r>
              <a:rPr lang="en-US" altLang="ja-JP" baseline="0" dirty="0">
                <a:ea typeface="Aptos Display" panose="020B0004020202020204" pitchFamily="34" charset="0"/>
              </a:rPr>
              <a:t> does not have a space to write in special circumstances, but families can write a letter and mail it to each financial aid office. The way that financial aid offices handle this information will vary.</a:t>
            </a:r>
          </a:p>
          <a:p>
            <a:pPr marL="171450" indent="-171450">
              <a:buFont typeface="Arial" panose="020B0604020202020204" pitchFamily="34" charset="0"/>
              <a:buChar char="•"/>
            </a:pPr>
            <a:r>
              <a:rPr lang="en-US" altLang="ja-JP" baseline="0" dirty="0">
                <a:ea typeface="Aptos Display" panose="020B0004020202020204" pitchFamily="34" charset="0"/>
              </a:rPr>
              <a:t>All contributors must provide consent in order for the student to be eligible for federal aid, even if the contributor(s) do not file taxes. </a:t>
            </a:r>
          </a:p>
          <a:p>
            <a:pPr marL="171450" indent="-171450">
              <a:buFont typeface="Arial" panose="020B0604020202020204" pitchFamily="34" charset="0"/>
              <a:buChar char="•"/>
            </a:pPr>
            <a:r>
              <a:rPr lang="en-US" sz="1800" kern="0" dirty="0">
                <a:effectLst/>
                <a:latin typeface="Calibri" panose="020F0502020204030204" pitchFamily="34" charset="0"/>
                <a:ea typeface="Calibri" panose="020F0502020204030204" pitchFamily="34" charset="0"/>
              </a:rPr>
              <a:t>Students/parents </a:t>
            </a:r>
            <a:r>
              <a:rPr lang="en-US" sz="1800" b="1" kern="0" dirty="0">
                <a:effectLst/>
                <a:latin typeface="Calibri" panose="020F0502020204030204" pitchFamily="34" charset="0"/>
                <a:ea typeface="Calibri" panose="020F0502020204030204" pitchFamily="34" charset="0"/>
              </a:rPr>
              <a:t>will be able to decline consent </a:t>
            </a:r>
            <a:r>
              <a:rPr lang="en-US" sz="1800" kern="0" dirty="0">
                <a:effectLst/>
                <a:latin typeface="Calibri" panose="020F0502020204030204" pitchFamily="34" charset="0"/>
                <a:ea typeface="Calibri" panose="020F0502020204030204" pitchFamily="34" charset="0"/>
              </a:rPr>
              <a:t>and</a:t>
            </a:r>
            <a:r>
              <a:rPr lang="en-US" sz="1800" b="1" kern="0" dirty="0">
                <a:effectLst/>
                <a:latin typeface="Calibri" panose="020F0502020204030204" pitchFamily="34" charset="0"/>
                <a:ea typeface="Calibri" panose="020F0502020204030204" pitchFamily="34" charset="0"/>
              </a:rPr>
              <a:t> then manually enter their tax income information</a:t>
            </a:r>
            <a:r>
              <a:rPr lang="en-US" sz="1800" kern="0" dirty="0">
                <a:effectLst/>
                <a:latin typeface="Calibri" panose="020F0502020204030204" pitchFamily="34" charset="0"/>
                <a:ea typeface="Calibri" panose="020F0502020204030204" pitchFamily="34" charset="0"/>
              </a:rPr>
              <a:t> - BUT THE STUDENT WILL </a:t>
            </a:r>
            <a:r>
              <a:rPr lang="en-US" sz="1800" b="1" kern="0" dirty="0">
                <a:effectLst/>
                <a:latin typeface="Calibri" panose="020F0502020204030204" pitchFamily="34" charset="0"/>
                <a:ea typeface="Calibri" panose="020F0502020204030204" pitchFamily="34" charset="0"/>
              </a:rPr>
              <a:t>STILL BE INELIGIBLE</a:t>
            </a:r>
            <a:r>
              <a:rPr lang="en-US" sz="1800" kern="0" dirty="0">
                <a:effectLst/>
                <a:latin typeface="Calibri" panose="020F0502020204030204" pitchFamily="34" charset="0"/>
                <a:ea typeface="Calibri" panose="020F0502020204030204" pitchFamily="34" charset="0"/>
              </a:rPr>
              <a:t> for any federal aid.  </a:t>
            </a:r>
            <a:endParaRPr lang="en-US" altLang="ja-JP" dirty="0">
              <a:ea typeface="Aptos Display" panose="020B0004020202020204" pitchFamily="34" charset="0"/>
            </a:endParaRPr>
          </a:p>
        </p:txBody>
      </p:sp>
      <p:sp>
        <p:nvSpPr>
          <p:cNvPr id="338" name="Google Shape;33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altLang="en-US" dirty="0">
                <a:ea typeface="Aptos Display" panose="020B0004020202020204" pitchFamily="34" charset="0"/>
              </a:rPr>
              <a:t>CSS Profile</a:t>
            </a:r>
          </a:p>
          <a:p>
            <a:pPr marL="171450" indent="-171450">
              <a:buFont typeface="Arial" panose="020B0604020202020204" pitchFamily="34" charset="0"/>
              <a:buChar char="•"/>
            </a:pPr>
            <a:r>
              <a:rPr lang="en-US" altLang="en-US" dirty="0">
                <a:ea typeface="Aptos Display" panose="020B0004020202020204" pitchFamily="34" charset="0"/>
              </a:rPr>
              <a:t>Only some colleges and universities require this (mostly private)</a:t>
            </a:r>
          </a:p>
          <a:p>
            <a:pPr marL="171450" indent="-171450">
              <a:buFont typeface="Arial" panose="020B0604020202020204" pitchFamily="34" charset="0"/>
              <a:buChar char="•"/>
            </a:pPr>
            <a:r>
              <a:rPr lang="en-US" altLang="en-US" dirty="0">
                <a:ea typeface="Aptos Display" panose="020B0004020202020204" pitchFamily="34" charset="0"/>
              </a:rPr>
              <a:t>Will also ask for income from two years prior as its main income information</a:t>
            </a:r>
            <a:r>
              <a:rPr lang="en-US" altLang="en-US" baseline="0" dirty="0">
                <a:ea typeface="Aptos Display" panose="020B0004020202020204" pitchFamily="34" charset="0"/>
              </a:rPr>
              <a:t> but ask for other basic income totals from other years</a:t>
            </a:r>
            <a:endParaRPr lang="en-US" altLang="en-US" dirty="0">
              <a:ea typeface="Aptos Display" panose="020B0004020202020204" pitchFamily="34" charset="0"/>
            </a:endParaRPr>
          </a:p>
          <a:p>
            <a:pPr marL="171450" indent="-171450">
              <a:buFont typeface="Arial" panose="020B0604020202020204" pitchFamily="34" charset="0"/>
              <a:buChar char="•"/>
            </a:pPr>
            <a:r>
              <a:rPr lang="en-US" altLang="en-US" dirty="0">
                <a:ea typeface="Aptos Display" panose="020B0004020202020204" pitchFamily="34" charset="0"/>
              </a:rPr>
              <a:t>The Profile provides colleges more information to award institutional funds</a:t>
            </a:r>
          </a:p>
          <a:p>
            <a:pPr marL="171450" indent="-171450">
              <a:buFont typeface="Arial" panose="020B0604020202020204" pitchFamily="34" charset="0"/>
              <a:buChar char="•"/>
            </a:pPr>
            <a:r>
              <a:rPr lang="en-US" altLang="en-US" dirty="0">
                <a:ea typeface="Aptos Display" panose="020B0004020202020204" pitchFamily="34" charset="0"/>
              </a:rPr>
              <a:t>There is a fee for the Profile: $25 for first, $16 for every additional</a:t>
            </a:r>
            <a:r>
              <a:rPr lang="en-US" altLang="ja-JP" dirty="0">
                <a:ea typeface="Aptos Display" panose="020B0004020202020204" pitchFamily="34" charset="0"/>
              </a:rPr>
              <a:t> school</a:t>
            </a:r>
          </a:p>
          <a:p>
            <a:pPr marL="171450" indent="-171450">
              <a:buFont typeface="Arial" panose="020B0604020202020204" pitchFamily="34" charset="0"/>
              <a:buChar char="•"/>
            </a:pPr>
            <a:r>
              <a:rPr lang="en-US" altLang="en-US" dirty="0">
                <a:ea typeface="Aptos Display" panose="020B0004020202020204" pitchFamily="34" charset="0"/>
              </a:rPr>
              <a:t>If student is applying Early Decision/Early Action, the Profile may be required earlier than the regular</a:t>
            </a:r>
            <a:r>
              <a:rPr lang="en-US" altLang="en-US" baseline="0" dirty="0">
                <a:ea typeface="Aptos Display" panose="020B0004020202020204" pitchFamily="34" charset="0"/>
              </a:rPr>
              <a:t> financial aid deadline</a:t>
            </a:r>
          </a:p>
          <a:p>
            <a:pPr marL="171450" indent="-171450">
              <a:buFont typeface="Arial" panose="020B0604020202020204" pitchFamily="34" charset="0"/>
              <a:buChar char="•"/>
            </a:pPr>
            <a:r>
              <a:rPr lang="en-US" altLang="en-US" baseline="0" dirty="0">
                <a:ea typeface="Aptos Display" panose="020B0004020202020204" pitchFamily="34" charset="0"/>
              </a:rPr>
              <a:t>The Profile student dashboard will provide important information, such as deadlines and next steps</a:t>
            </a:r>
          </a:p>
          <a:p>
            <a:pPr marL="171450" indent="-171450">
              <a:buFont typeface="Arial" panose="020B0604020202020204" pitchFamily="34" charset="0"/>
              <a:buChar char="•"/>
            </a:pPr>
            <a:r>
              <a:rPr lang="en-US" altLang="en-US" baseline="0" dirty="0">
                <a:ea typeface="Aptos Display" panose="020B0004020202020204" pitchFamily="34" charset="0"/>
              </a:rPr>
              <a:t>The Profile Registration step has been eliminated. Applicant information will be saved as soon as the family begins completing the form</a:t>
            </a:r>
            <a:endParaRPr lang="en-US" altLang="en-US" dirty="0">
              <a:ea typeface="Aptos Display" panose="020B0004020202020204" pitchFamily="34" charset="0"/>
            </a:endParaRPr>
          </a:p>
          <a:p>
            <a:pPr marL="171450" indent="-171450">
              <a:buFont typeface="Arial" panose="020B0604020202020204" pitchFamily="34" charset="0"/>
              <a:buChar char="•"/>
            </a:pPr>
            <a:r>
              <a:rPr lang="en-US" altLang="en-US" dirty="0">
                <a:ea typeface="Aptos Display" panose="020B0004020202020204" pitchFamily="34" charset="0"/>
              </a:rPr>
              <a:t>There is no</a:t>
            </a:r>
            <a:r>
              <a:rPr lang="en-US" altLang="en-US" baseline="0" dirty="0">
                <a:ea typeface="Aptos Display" panose="020B0004020202020204" pitchFamily="34" charset="0"/>
              </a:rPr>
              <a:t> longer a separate </a:t>
            </a:r>
            <a:r>
              <a:rPr lang="en-US" altLang="en-US" dirty="0">
                <a:ea typeface="Aptos Display" panose="020B0004020202020204" pitchFamily="34" charset="0"/>
              </a:rPr>
              <a:t>Noncustodial Profile.</a:t>
            </a:r>
            <a:r>
              <a:rPr lang="en-US" altLang="en-US" baseline="0" dirty="0">
                <a:ea typeface="Aptos Display" panose="020B0004020202020204" pitchFamily="34" charset="0"/>
              </a:rPr>
              <a:t> If parents are divorced or separated, both parents must complete a CSS Profile. The custodial parent should complete a Profile first, as the noncustodial parent will not be able to complete the application until the student (on the custodial’ parent’s Profile) selects a college that requires a CSS Profile from a noncustodial parent.</a:t>
            </a:r>
          </a:p>
          <a:p>
            <a:pPr marL="171450" indent="-171450">
              <a:buFont typeface="Arial" panose="020B0604020202020204" pitchFamily="34" charset="0"/>
              <a:buChar char="•"/>
            </a:pPr>
            <a:r>
              <a:rPr lang="en-US" altLang="en-US" dirty="0">
                <a:ea typeface="Aptos Display" panose="020B0004020202020204" pitchFamily="34" charset="0"/>
              </a:rPr>
              <a:t> Schools have an entire process by which a family can appeal the requirement for</a:t>
            </a:r>
            <a:r>
              <a:rPr lang="en-US" altLang="en-US" baseline="0" dirty="0">
                <a:ea typeface="Aptos Display" panose="020B0004020202020204" pitchFamily="34" charset="0"/>
              </a:rPr>
              <a:t> the noncustodial parent t</a:t>
            </a:r>
            <a:r>
              <a:rPr lang="en-US" altLang="en-US" dirty="0">
                <a:ea typeface="Aptos Display" panose="020B0004020202020204" pitchFamily="34" charset="0"/>
              </a:rPr>
              <a:t>o submit a Profile. A noncustodial parent’s unwillingness or refusal to complete the application will not exclude the student from the requirement to have the noncustodial parent submit a Profile.</a:t>
            </a:r>
          </a:p>
          <a:p>
            <a:pPr marL="171450" indent="-171450">
              <a:buFont typeface="Arial" panose="020B0604020202020204" pitchFamily="34" charset="0"/>
              <a:buChar char="•"/>
            </a:pPr>
            <a:r>
              <a:rPr lang="en-US" altLang="en-US" dirty="0">
                <a:ea typeface="Aptos Display" panose="020B0004020202020204" pitchFamily="34" charset="0"/>
              </a:rPr>
              <a:t>MEFA provided a webinar for families on the CSS Profile in late September.</a:t>
            </a:r>
            <a:r>
              <a:rPr lang="en-US" altLang="en-US" baseline="0" dirty="0">
                <a:ea typeface="Aptos Display" panose="020B0004020202020204" pitchFamily="34" charset="0"/>
              </a:rPr>
              <a:t> </a:t>
            </a:r>
            <a:r>
              <a:rPr lang="en-US" altLang="en-US" dirty="0">
                <a:ea typeface="Aptos Display" panose="020B0004020202020204" pitchFamily="34" charset="0"/>
              </a:rPr>
              <a:t>The recording is on mefa.org. </a:t>
            </a:r>
          </a:p>
          <a:p>
            <a:pPr marL="171450" indent="-171450">
              <a:buFont typeface="Arial" panose="020B0604020202020204" pitchFamily="34" charset="0"/>
              <a:buChar char="•"/>
            </a:pPr>
            <a:r>
              <a:rPr lang="en-US" altLang="en-US" dirty="0">
                <a:ea typeface="Aptos Display" panose="020B0004020202020204" pitchFamily="34" charset="0"/>
              </a:rPr>
              <a:t>It does not matter if you fill out the FAFSA or the Profile first. Easiest to fill them both out one after the other while the information is fresh and all the documents have been gathered. </a:t>
            </a:r>
          </a:p>
          <a:p>
            <a:pPr marL="171450" indent="-171450">
              <a:buFont typeface="Arial" panose="020B0604020202020204" pitchFamily="34" charset="0"/>
              <a:buChar char="•"/>
            </a:pPr>
            <a:r>
              <a:rPr lang="en-US" altLang="en-US" dirty="0">
                <a:ea typeface="Aptos Display" panose="020B0004020202020204" pitchFamily="34" charset="0"/>
              </a:rPr>
              <a:t>Families can also be reminded that the Social Security Number, while still an optional field on the Common App and the Profile, is often used by schools as the identifier when compiling all student data and applications, and it is helpful for families to therefore report the student’s SSN on all applications when requested.</a:t>
            </a:r>
          </a:p>
          <a:p>
            <a:pPr marL="171450" indent="-171450">
              <a:buFont typeface="Arial" panose="020B0604020202020204" pitchFamily="34" charset="0"/>
              <a:buChar char="•"/>
            </a:pPr>
            <a:r>
              <a:rPr lang="en-US" altLang="en-US" dirty="0">
                <a:ea typeface="Aptos Display" panose="020B0004020202020204" pitchFamily="34" charset="0"/>
              </a:rPr>
              <a:t>Also, some colleges and universities may have additional financial aid application requirements (separate forms, etc.).</a:t>
            </a:r>
            <a:r>
              <a:rPr lang="en-US" altLang="en-US" baseline="0" dirty="0">
                <a:ea typeface="Aptos Display" panose="020B0004020202020204" pitchFamily="34" charset="0"/>
              </a:rPr>
              <a:t> </a:t>
            </a:r>
            <a:r>
              <a:rPr lang="en-US" altLang="en-US" dirty="0">
                <a:ea typeface="Aptos Display" panose="020B0004020202020204" pitchFamily="34" charset="0"/>
              </a:rPr>
              <a:t>Remind families to check application requirements carefully and to return all school requests for additional information or a callback.</a:t>
            </a:r>
          </a:p>
          <a:p>
            <a:pPr marL="171450" indent="-171450">
              <a:buFont typeface="Arial" panose="020B0604020202020204" pitchFamily="34" charset="0"/>
              <a:buChar char="•"/>
            </a:pPr>
            <a:r>
              <a:rPr lang="en-US" altLang="en-US" dirty="0">
                <a:ea typeface="Aptos Display" panose="020B0004020202020204" pitchFamily="34" charset="0"/>
              </a:rPr>
              <a:t>The CSS Profile now allows a person to indicate a topic for a special</a:t>
            </a:r>
            <a:r>
              <a:rPr lang="en-US" altLang="en-US" baseline="0" dirty="0">
                <a:ea typeface="Aptos Display" panose="020B0004020202020204" pitchFamily="34" charset="0"/>
              </a:rPr>
              <a:t> circumstance. The person can check the box for that topic but must also include a narrative in the box provided about the special circumstance. </a:t>
            </a:r>
            <a:endParaRPr lang="en-US" altLang="en-US" dirty="0">
              <a:ea typeface="Aptos Display" panose="020B0004020202020204" pitchFamily="34" charset="0"/>
            </a:endParaRPr>
          </a:p>
          <a:p>
            <a:endParaRPr lang="en-US" altLang="en-US" dirty="0">
              <a:ea typeface="Aptos Display" panose="020B0004020202020204" pitchFamily="34" charset="0"/>
            </a:endParaRPr>
          </a:p>
          <a:p>
            <a:r>
              <a:rPr lang="en-US" altLang="en-US" dirty="0">
                <a:ea typeface="Aptos Display" panose="020B0004020202020204" pitchFamily="34" charset="0"/>
              </a:rPr>
              <a:t>College/University Financial Aid Application</a:t>
            </a:r>
          </a:p>
          <a:p>
            <a:pPr marL="171450" indent="-171450">
              <a:buFont typeface="Arial" panose="020B0604020202020204" pitchFamily="34" charset="0"/>
              <a:buChar char="•"/>
            </a:pPr>
            <a:r>
              <a:rPr lang="en-US" altLang="en-US" dirty="0">
                <a:ea typeface="Aptos Display" panose="020B0004020202020204" pitchFamily="34" charset="0"/>
              </a:rPr>
              <a:t>Institutions can ask anything</a:t>
            </a:r>
          </a:p>
          <a:p>
            <a:pPr marL="171450" indent="-171450">
              <a:buFont typeface="Arial" panose="020B0604020202020204" pitchFamily="34" charset="0"/>
              <a:buChar char="•"/>
            </a:pPr>
            <a:r>
              <a:rPr lang="en-US" altLang="en-US" dirty="0">
                <a:ea typeface="Aptos Display" panose="020B0004020202020204" pitchFamily="34" charset="0"/>
              </a:rPr>
              <a:t>Not many colleges require this at all - check with the college for details</a:t>
            </a:r>
          </a:p>
          <a:p>
            <a:pPr marL="628650" lvl="1" indent="-171450">
              <a:buFont typeface="Arial" panose="020B0604020202020204" pitchFamily="34" charset="0"/>
              <a:buChar char="•"/>
            </a:pPr>
            <a:r>
              <a:rPr lang="en-US" altLang="en-US" dirty="0">
                <a:ea typeface="Aptos Display" panose="020B0004020202020204" pitchFamily="34" charset="0"/>
              </a:rPr>
              <a:t>More common</a:t>
            </a:r>
            <a:r>
              <a:rPr lang="en-US" altLang="en-US" baseline="0" dirty="0">
                <a:ea typeface="Aptos Display" panose="020B0004020202020204" pitchFamily="34" charset="0"/>
              </a:rPr>
              <a:t> for returning students</a:t>
            </a:r>
            <a:endParaRPr lang="en-US" altLang="en-US" dirty="0">
              <a:ea typeface="Aptos Display" panose="020B0004020202020204" pitchFamily="34" charset="0"/>
            </a:endParaRPr>
          </a:p>
          <a:p>
            <a:pPr marL="171450" indent="-171450">
              <a:buFont typeface="Arial" panose="020B0604020202020204" pitchFamily="34" charset="0"/>
              <a:buChar char="•"/>
            </a:pPr>
            <a:r>
              <a:rPr lang="en-US" altLang="en-US" dirty="0">
                <a:ea typeface="Aptos Display" panose="020B0004020202020204" pitchFamily="34" charset="0"/>
              </a:rPr>
              <a:t>As part of the original financial aid application (and not simply for Verification), some schools may require families to provide the corresponding tax return when submitting the financial aid application(s).  </a:t>
            </a:r>
          </a:p>
        </p:txBody>
      </p:sp>
      <p:sp>
        <p:nvSpPr>
          <p:cNvPr id="349" name="Google Shape;34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nSpc>
                <a:spcPct val="90000"/>
              </a:lnSpc>
              <a:defRPr/>
            </a:pPr>
            <a:r>
              <a:rPr lang="en-US" altLang="en-US" sz="4000" dirty="0"/>
              <a:t>Explain what happens with the applications once they are submitted</a:t>
            </a:r>
          </a:p>
          <a:p>
            <a:pPr>
              <a:lnSpc>
                <a:spcPct val="90000"/>
              </a:lnSpc>
              <a:defRPr/>
            </a:pPr>
            <a:endParaRPr lang="en-US" altLang="en-US" sz="4000" dirty="0"/>
          </a:p>
          <a:p>
            <a:pPr marL="171450" indent="-171450">
              <a:lnSpc>
                <a:spcPct val="90000"/>
              </a:lnSpc>
              <a:buFont typeface="Arial" panose="020B0604020202020204" pitchFamily="34" charset="0"/>
              <a:buChar char="•"/>
              <a:defRPr/>
            </a:pPr>
            <a:r>
              <a:rPr lang="en-US" altLang="en-US" sz="3200" dirty="0"/>
              <a:t>Information is sent off electronically and processed by a central processing center and data is sent to selected colleges as well as the Massachusetts Office of Student Financial Assistance </a:t>
            </a:r>
          </a:p>
          <a:p>
            <a:pPr marL="171450" indent="-171450">
              <a:lnSpc>
                <a:spcPct val="90000"/>
              </a:lnSpc>
              <a:buFont typeface="Arial" panose="020B0604020202020204" pitchFamily="34" charset="0"/>
              <a:buChar char="•"/>
              <a:defRPr/>
            </a:pPr>
            <a:r>
              <a:rPr lang="en-US" altLang="en-US" sz="3200" dirty="0"/>
              <a:t>Students will receive a FAFSA Submission Summary (FSS) with a summary of FAFSA answers via email</a:t>
            </a:r>
          </a:p>
          <a:p>
            <a:pPr marL="171450" indent="-171450" defTabSz="456468">
              <a:lnSpc>
                <a:spcPct val="90000"/>
              </a:lnSpc>
              <a:buFont typeface="Arial" panose="020B0604020202020204" pitchFamily="34" charset="0"/>
              <a:buChar char="•"/>
              <a:defRPr/>
            </a:pPr>
            <a:r>
              <a:rPr lang="en-US" altLang="en-US" sz="3200" dirty="0"/>
              <a:t>For FAFSA corrections, students should go back onto fafsa.gov, make corrections, and re-submit the FAFSA to the appropriate schools</a:t>
            </a:r>
          </a:p>
          <a:p>
            <a:pPr marL="171450" indent="-171450" defTabSz="456468">
              <a:lnSpc>
                <a:spcPct val="90000"/>
              </a:lnSpc>
              <a:buFont typeface="Arial" panose="020B0604020202020204" pitchFamily="34" charset="0"/>
              <a:buChar char="•"/>
              <a:defRPr/>
            </a:pPr>
            <a:r>
              <a:rPr lang="en-US" altLang="en-US" sz="3200" dirty="0"/>
              <a:t>For Profile corrections, they can log in and make corrections once or contact the colleges directly</a:t>
            </a:r>
          </a:p>
          <a:p>
            <a:pPr marL="171450" indent="-171450">
              <a:lnSpc>
                <a:spcPct val="90000"/>
              </a:lnSpc>
              <a:buFont typeface="Arial" panose="020B0604020202020204" pitchFamily="34" charset="0"/>
              <a:buChar char="•"/>
              <a:defRPr/>
            </a:pPr>
            <a:r>
              <a:rPr lang="en-US" altLang="en-US" sz="3200" dirty="0"/>
              <a:t>Students should be sure to review all answers and make sure they are accurate</a:t>
            </a:r>
          </a:p>
          <a:p>
            <a:pPr marL="171450" indent="-171450">
              <a:lnSpc>
                <a:spcPct val="90000"/>
              </a:lnSpc>
              <a:buFont typeface="Arial" panose="020B0604020202020204" pitchFamily="34" charset="0"/>
              <a:buChar char="•"/>
              <a:defRPr/>
            </a:pPr>
            <a:r>
              <a:rPr lang="en-US" altLang="en-US" sz="3200" dirty="0"/>
              <a:t>Explain Verification process. U.S. Department of Education requires that schools verify data on certain FAFSAs. Explain what documents might be required</a:t>
            </a:r>
          </a:p>
          <a:p>
            <a:pPr marL="171450" indent="-171450">
              <a:lnSpc>
                <a:spcPct val="90000"/>
              </a:lnSpc>
              <a:buFont typeface="Arial" panose="020B0604020202020204" pitchFamily="34" charset="0"/>
              <a:buChar char="•"/>
              <a:defRPr/>
            </a:pPr>
            <a:r>
              <a:rPr lang="en-US" altLang="en-US" sz="3200" dirty="0"/>
              <a:t>Tell families to READ THEIR EMAILS from the financial aid office, to comply with requests, and to stay organized</a:t>
            </a:r>
          </a:p>
          <a:p>
            <a:pPr marL="171450" indent="-171450">
              <a:lnSpc>
                <a:spcPct val="90000"/>
              </a:lnSpc>
              <a:buFont typeface="Arial" panose="020B0604020202020204" pitchFamily="34" charset="0"/>
              <a:buChar char="•"/>
              <a:defRPr/>
            </a:pPr>
            <a:r>
              <a:rPr lang="en-US" altLang="en-US" sz="3200" dirty="0"/>
              <a:t>Remind parents that colleges communicate with the students directly, and mostly electronically (so students should keep on top of email – some families set up a separate email address for all college communication that both students and parents can access)</a:t>
            </a:r>
          </a:p>
          <a:p>
            <a:pPr marL="171450" indent="-171450">
              <a:lnSpc>
                <a:spcPct val="90000"/>
              </a:lnSpc>
              <a:buFont typeface="Arial" panose="020B0604020202020204" pitchFamily="34" charset="0"/>
              <a:buChar char="•"/>
              <a:defRPr/>
            </a:pPr>
            <a:r>
              <a:rPr lang="en-US" altLang="en-US" sz="3200" dirty="0"/>
              <a:t>Can let folks know to contact the financial aid office if something changes (a job loss) or if there are special circumstances (student wants to petition to be independent, etc.)</a:t>
            </a:r>
          </a:p>
        </p:txBody>
      </p:sp>
      <p:sp>
        <p:nvSpPr>
          <p:cNvPr id="358" name="Google Shape;3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8" name="Google Shape;17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9506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Families are nervous about being selected for verification, reassure them it is a routine process, it’s not because they did something wrong.</a:t>
            </a:r>
            <a:endParaRPr dirty="0"/>
          </a:p>
        </p:txBody>
      </p:sp>
      <p:sp>
        <p:nvSpPr>
          <p:cNvPr id="369" name="Google Shape;36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indent="-171450">
              <a:buFont typeface="Arial" panose="020B0604020202020204" pitchFamily="34" charset="0"/>
              <a:buChar char="•"/>
            </a:pPr>
            <a:r>
              <a:rPr lang="en-US" altLang="en-US" dirty="0">
                <a:latin typeface="Arial" panose="020B0604020202020204" pitchFamily="34" charset="0"/>
                <a:ea typeface="Aptos Display" panose="020B0004020202020204" pitchFamily="34" charset="0"/>
                <a:cs typeface="Aptos Display" panose="020B0004020202020204" pitchFamily="34" charset="0"/>
              </a:rPr>
              <a:t>The college admitted you, so they want to help you find a way to afford it</a:t>
            </a:r>
          </a:p>
          <a:p>
            <a:pPr marL="171450" indent="-171450">
              <a:buFont typeface="Arial" panose="020B0604020202020204" pitchFamily="34" charset="0"/>
              <a:buChar char="•"/>
            </a:pPr>
            <a:r>
              <a:rPr lang="en-US" altLang="en-US" dirty="0">
                <a:latin typeface="Arial" panose="020B0604020202020204" pitchFamily="34" charset="0"/>
                <a:ea typeface="Aptos Display" panose="020B0004020202020204" pitchFamily="34" charset="0"/>
                <a:cs typeface="Aptos Display" panose="020B0004020202020204" pitchFamily="34" charset="0"/>
              </a:rPr>
              <a:t>Ask what is required to renew the financial aid in future years</a:t>
            </a:r>
          </a:p>
          <a:p>
            <a:pPr marL="171450" indent="-171450">
              <a:buFont typeface="Arial" panose="020B0604020202020204" pitchFamily="34" charset="0"/>
              <a:buChar char="•"/>
            </a:pPr>
            <a:r>
              <a:rPr lang="en-US" altLang="en-US" dirty="0">
                <a:latin typeface="Arial" panose="020B0604020202020204" pitchFamily="34" charset="0"/>
                <a:ea typeface="Aptos Display" panose="020B0004020202020204" pitchFamily="34" charset="0"/>
                <a:cs typeface="Aptos Display" panose="020B0004020202020204" pitchFamily="34" charset="0"/>
              </a:rPr>
              <a:t>Find out how scholarships are treated</a:t>
            </a:r>
          </a:p>
          <a:p>
            <a:pPr marL="171450" indent="-171450">
              <a:buFont typeface="Arial" panose="020B0604020202020204" pitchFamily="34" charset="0"/>
              <a:buChar char="•"/>
            </a:pPr>
            <a:r>
              <a:rPr lang="en-US" altLang="en-US" dirty="0">
                <a:latin typeface="Arial" panose="020B0604020202020204" pitchFamily="34" charset="0"/>
                <a:ea typeface="Aptos Display" panose="020B0004020202020204" pitchFamily="34" charset="0"/>
                <a:cs typeface="Aptos Display" panose="020B0004020202020204" pitchFamily="34" charset="0"/>
              </a:rPr>
              <a:t>Special circumstances: you may be able to appeal your award (meaning, ask for additional financial aid): Some colleges can provide some (small) additional grant funding if you ask. Some may require you to present a reason for the needed additional funds, which may include a recent job loss or family expense, such as a medical bill or home repair. You also may have had a one-time increase in your income in the past year, which raised your income unrealistically</a:t>
            </a:r>
          </a:p>
          <a:p>
            <a:pPr marL="171450" indent="-171450">
              <a:buFont typeface="Arial" panose="020B0604020202020204" pitchFamily="34" charset="0"/>
              <a:buChar char="•"/>
            </a:pPr>
            <a:r>
              <a:rPr lang="en-US" altLang="en-US" dirty="0">
                <a:latin typeface="Arial" panose="020B0604020202020204" pitchFamily="34" charset="0"/>
                <a:ea typeface="Aptos Display" panose="020B0004020202020204" pitchFamily="34" charset="0"/>
                <a:cs typeface="Aptos Display" panose="020B0004020202020204" pitchFamily="34" charset="0"/>
              </a:rPr>
              <a:t>Contact your financial aid counselor to ask for additional funds. You will need to submit documentation of your situation</a:t>
            </a:r>
          </a:p>
          <a:p>
            <a:pPr marL="0" lvl="0" indent="0" algn="l" rtl="0">
              <a:spcBef>
                <a:spcPts val="0"/>
              </a:spcBef>
              <a:spcAft>
                <a:spcPts val="0"/>
              </a:spcAft>
              <a:buNone/>
            </a:pPr>
            <a:endParaRPr dirty="0"/>
          </a:p>
        </p:txBody>
      </p:sp>
      <p:sp>
        <p:nvSpPr>
          <p:cNvPr id="378" name="Google Shape;37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6" name="Google Shape;39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indent="-171450">
              <a:buFont typeface="Arial" panose="020B0604020202020204" pitchFamily="34" charset="0"/>
              <a:buChar char="•"/>
            </a:pPr>
            <a:r>
              <a:rPr lang="en-US" altLang="en-US" dirty="0">
                <a:ea typeface="Aptos Display" panose="020B0004020202020204" pitchFamily="34" charset="0"/>
              </a:rPr>
              <a:t>The Cost of Attendance is comprised of both the billed and unbilled costs. Cost of Attendance is used in the formula to determine financial aid and it includes tuition, fees, food &amp; housing, travel expenses, books, supplies, and personal expenses. </a:t>
            </a:r>
          </a:p>
          <a:p>
            <a:pPr marL="171450" indent="-171450">
              <a:buFont typeface="Arial" panose="020B0604020202020204" pitchFamily="34" charset="0"/>
              <a:buChar char="•"/>
            </a:pPr>
            <a:r>
              <a:rPr lang="en-US" altLang="en-US" dirty="0">
                <a:ea typeface="Aptos Display" panose="020B0004020202020204" pitchFamily="34" charset="0"/>
              </a:rPr>
              <a:t>Note that the COA can include health insurance if the student uses the college’s insurance plan</a:t>
            </a:r>
          </a:p>
          <a:p>
            <a:pPr marL="0" lvl="0" indent="0" algn="l" rtl="0">
              <a:spcBef>
                <a:spcPts val="0"/>
              </a:spcBef>
              <a:spcAft>
                <a:spcPts val="0"/>
              </a:spcAft>
              <a:buNone/>
            </a:pPr>
            <a:endParaRPr dirty="0"/>
          </a:p>
        </p:txBody>
      </p:sp>
      <p:sp>
        <p:nvSpPr>
          <p:cNvPr id="403" name="Google Shape;40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indent="-171450">
              <a:buFont typeface="Arial" panose="020B0604020202020204" pitchFamily="34" charset="0"/>
              <a:buChar char="•"/>
            </a:pPr>
            <a:r>
              <a:rPr lang="en-US" altLang="en-US" dirty="0">
                <a:ea typeface="Aptos Display" panose="020B0004020202020204" pitchFamily="34" charset="0"/>
              </a:rPr>
              <a:t>The SAI is formerly the EFC</a:t>
            </a:r>
          </a:p>
          <a:p>
            <a:pPr marL="171450" indent="-171450">
              <a:buFont typeface="Arial" panose="020B0604020202020204" pitchFamily="34" charset="0"/>
              <a:buChar char="•"/>
            </a:pPr>
            <a:r>
              <a:rPr lang="en-US" altLang="en-US" dirty="0">
                <a:ea typeface="Aptos Display" panose="020B0004020202020204" pitchFamily="34" charset="0"/>
              </a:rPr>
              <a:t>The SAI reflects the family</a:t>
            </a:r>
            <a:r>
              <a:rPr lang="ja-JP" altLang="en-US" dirty="0">
                <a:ea typeface="Aptos Display" panose="020B0004020202020204" pitchFamily="34" charset="0"/>
              </a:rPr>
              <a:t>’</a:t>
            </a:r>
            <a:r>
              <a:rPr lang="en-US" altLang="ja-JP" dirty="0">
                <a:ea typeface="Aptos Display" panose="020B0004020202020204" pitchFamily="34" charset="0"/>
              </a:rPr>
              <a:t>s ability to absorb educational expenses (a family</a:t>
            </a:r>
            <a:r>
              <a:rPr lang="ja-JP" altLang="en-US" dirty="0">
                <a:ea typeface="Aptos Display" panose="020B0004020202020204" pitchFamily="34" charset="0"/>
              </a:rPr>
              <a:t>’</a:t>
            </a:r>
            <a:r>
              <a:rPr lang="en-US" altLang="ja-JP" dirty="0">
                <a:ea typeface="Aptos Display" panose="020B0004020202020204" pitchFamily="34" charset="0"/>
              </a:rPr>
              <a:t>s financial strength), but makes no particular assumptions about how the family will finance that contribution </a:t>
            </a:r>
          </a:p>
          <a:p>
            <a:pPr marL="171450" indent="-171450">
              <a:buFont typeface="Arial" panose="020B0604020202020204" pitchFamily="34" charset="0"/>
              <a:buChar char="•"/>
            </a:pPr>
            <a:r>
              <a:rPr lang="en-US" altLang="en-US" dirty="0">
                <a:ea typeface="Aptos Display" panose="020B0004020202020204" pitchFamily="34" charset="0"/>
              </a:rPr>
              <a:t>The SAI is calculated using a standard formula for all families for the federal SAI</a:t>
            </a:r>
          </a:p>
          <a:p>
            <a:pPr marL="171450" indent="-171450">
              <a:buFont typeface="Arial" panose="020B0604020202020204" pitchFamily="34" charset="0"/>
              <a:buChar char="•"/>
            </a:pPr>
            <a:r>
              <a:rPr lang="en-US" altLang="en-US" dirty="0">
                <a:ea typeface="Aptos Display" panose="020B0004020202020204" pitchFamily="34" charset="0"/>
              </a:rPr>
              <a:t>Some colleges (those that require another financial aid application – usually the CSS Profile) use an institutional formula for the distribution of their own college funds</a:t>
            </a:r>
          </a:p>
          <a:p>
            <a:pPr marL="171450" indent="-171450">
              <a:buFont typeface="Arial" panose="020B0604020202020204" pitchFamily="34" charset="0"/>
              <a:buChar char="•"/>
            </a:pPr>
            <a:r>
              <a:rPr lang="en-US" altLang="en-US" dirty="0">
                <a:ea typeface="Aptos Display" panose="020B0004020202020204" pitchFamily="34" charset="0"/>
              </a:rPr>
              <a:t>The SAI is only for one year of college, and is re-calculated every year</a:t>
            </a:r>
          </a:p>
          <a:p>
            <a:pPr marL="171450" indent="-171450">
              <a:buFont typeface="Arial" panose="020B0604020202020204" pitchFamily="34" charset="0"/>
              <a:buChar char="•"/>
            </a:pPr>
            <a:r>
              <a:rPr lang="en-US" altLang="en-US" dirty="0">
                <a:ea typeface="Aptos Display" panose="020B0004020202020204" pitchFamily="34" charset="0"/>
              </a:rPr>
              <a:t>The family has the primary responsibility to pay for the student</a:t>
            </a:r>
            <a:r>
              <a:rPr lang="ja-JP" altLang="en-US" dirty="0">
                <a:ea typeface="Aptos Display" panose="020B0004020202020204" pitchFamily="34" charset="0"/>
              </a:rPr>
              <a:t>’</a:t>
            </a:r>
            <a:r>
              <a:rPr lang="en-US" altLang="ja-JP" dirty="0">
                <a:ea typeface="Aptos Display" panose="020B0004020202020204" pitchFamily="34" charset="0"/>
              </a:rPr>
              <a:t>s education,</a:t>
            </a:r>
            <a:r>
              <a:rPr lang="en-US" altLang="ja-JP" baseline="0" dirty="0">
                <a:ea typeface="Aptos Display" panose="020B0004020202020204" pitchFamily="34" charset="0"/>
              </a:rPr>
              <a:t> and f</a:t>
            </a:r>
            <a:r>
              <a:rPr lang="en-US" altLang="en-US" dirty="0">
                <a:ea typeface="Aptos Display" panose="020B0004020202020204" pitchFamily="34" charset="0"/>
              </a:rPr>
              <a:t>amilies have choices about how to do that </a:t>
            </a:r>
          </a:p>
          <a:p>
            <a:pPr marL="171450" indent="-171450">
              <a:buFont typeface="Arial" panose="020B0604020202020204" pitchFamily="34" charset="0"/>
              <a:buChar char="•"/>
            </a:pPr>
            <a:r>
              <a:rPr lang="en-US" altLang="en-US" dirty="0">
                <a:ea typeface="Aptos Display" panose="020B0004020202020204" pitchFamily="34" charset="0"/>
              </a:rPr>
              <a:t>Families often pay more for college than the SAI</a:t>
            </a:r>
          </a:p>
          <a:p>
            <a:pPr marL="171450" indent="-171450">
              <a:buFont typeface="Arial" panose="020B0604020202020204" pitchFamily="34" charset="0"/>
              <a:buChar char="•"/>
            </a:pPr>
            <a:r>
              <a:rPr lang="en-US" altLang="en-US" dirty="0">
                <a:ea typeface="Aptos Display" panose="020B0004020202020204" pitchFamily="34" charset="0"/>
              </a:rPr>
              <a:t>The SAI formula protects a portion of income and assets</a:t>
            </a:r>
          </a:p>
          <a:p>
            <a:pPr marL="171450" indent="-171450">
              <a:buFont typeface="Arial" panose="020B0604020202020204" pitchFamily="34" charset="0"/>
              <a:buChar char="•"/>
            </a:pPr>
            <a:r>
              <a:rPr lang="en-US" altLang="en-US" baseline="0" dirty="0">
                <a:ea typeface="Aptos Display" panose="020B0004020202020204" pitchFamily="34" charset="0"/>
              </a:rPr>
              <a:t>0-5.6% of parent assets could be included in the SAI</a:t>
            </a:r>
            <a:endParaRPr lang="en-US" altLang="en-US" dirty="0">
              <a:ea typeface="Aptos Display" panose="020B0004020202020204" pitchFamily="34" charset="0"/>
            </a:endParaRPr>
          </a:p>
          <a:p>
            <a:pPr marL="171450" indent="-171450">
              <a:buFont typeface="Arial" panose="020B0604020202020204" pitchFamily="34" charset="0"/>
              <a:buChar char="•"/>
            </a:pPr>
            <a:r>
              <a:rPr lang="en-US" altLang="en-US" dirty="0">
                <a:ea typeface="Aptos Display" panose="020B0004020202020204" pitchFamily="34" charset="0"/>
              </a:rPr>
              <a:t>Parent and student information is treated differently in the formula</a:t>
            </a:r>
          </a:p>
          <a:p>
            <a:pPr marL="171450" indent="-171450">
              <a:buFont typeface="Arial" panose="020B0604020202020204" pitchFamily="34" charset="0"/>
              <a:buChar char="•"/>
            </a:pPr>
            <a:r>
              <a:rPr lang="en-US" altLang="en-US" dirty="0">
                <a:ea typeface="Aptos Display" panose="020B0004020202020204" pitchFamily="34" charset="0"/>
              </a:rPr>
              <a:t>20%</a:t>
            </a:r>
            <a:r>
              <a:rPr lang="en-US" altLang="en-US" baseline="0" dirty="0">
                <a:ea typeface="Aptos Display" panose="020B0004020202020204" pitchFamily="34" charset="0"/>
              </a:rPr>
              <a:t> of student assets is included in the SAI</a:t>
            </a:r>
          </a:p>
          <a:p>
            <a:pPr marL="171450" indent="-171450">
              <a:buFont typeface="Arial" panose="020B0604020202020204" pitchFamily="34" charset="0"/>
              <a:buChar char="•"/>
            </a:pPr>
            <a:r>
              <a:rPr lang="en-US" altLang="en-US" baseline="0" dirty="0">
                <a:ea typeface="Aptos Display" panose="020B0004020202020204" pitchFamily="34" charset="0"/>
              </a:rPr>
              <a:t>After taxes and an income protection allowance, 50% of student income is included in the SAI</a:t>
            </a:r>
            <a:endParaRPr lang="en-US" altLang="en-US" dirty="0">
              <a:ea typeface="Aptos Display" panose="020B0004020202020204" pitchFamily="34" charset="0"/>
            </a:endParaRPr>
          </a:p>
          <a:p>
            <a:pPr marL="171450" indent="-171450">
              <a:buFont typeface="Arial" panose="020B0604020202020204" pitchFamily="34" charset="0"/>
              <a:buChar char="•"/>
            </a:pPr>
            <a:r>
              <a:rPr lang="en-US" altLang="en-US" dirty="0">
                <a:ea typeface="Aptos Display" panose="020B0004020202020204" pitchFamily="34" charset="0"/>
              </a:rPr>
              <a:t>The formula does not take into account personal debt (credit card debt, car loan, personal debt)</a:t>
            </a:r>
          </a:p>
          <a:p>
            <a:pPr marL="171450" indent="-171450">
              <a:buFont typeface="Arial" panose="020B0604020202020204" pitchFamily="34" charset="0"/>
              <a:buChar char="•"/>
            </a:pPr>
            <a:r>
              <a:rPr lang="en-US" altLang="en-US" dirty="0">
                <a:ea typeface="Aptos Display" panose="020B0004020202020204" pitchFamily="34" charset="0"/>
              </a:rPr>
              <a:t>Some colleges use two formulas (FM – federal, IM – institutional) if they collect two financial aid applications</a:t>
            </a:r>
          </a:p>
          <a:p>
            <a:pPr marL="171450" indent="-171450">
              <a:buFont typeface="Arial" panose="020B0604020202020204" pitchFamily="34" charset="0"/>
              <a:buChar char="•"/>
            </a:pPr>
            <a:r>
              <a:rPr lang="en-US" altLang="en-US" dirty="0">
                <a:ea typeface="Aptos Display" panose="020B0004020202020204" pitchFamily="34" charset="0"/>
              </a:rPr>
              <a:t>MEFA has an SAI Calculator</a:t>
            </a:r>
          </a:p>
          <a:p>
            <a:pPr marL="171450" indent="-171450">
              <a:buFont typeface="Arial" panose="020B0604020202020204" pitchFamily="34" charset="0"/>
              <a:buChar char="•"/>
            </a:pPr>
            <a:r>
              <a:rPr lang="en-US" altLang="en-US" dirty="0">
                <a:ea typeface="Aptos Display" panose="020B0004020202020204" pitchFamily="34" charset="0"/>
              </a:rPr>
              <a:t>The College Board Big Future webpage usually has an SAI Calculator for both FM &amp; IM (it’s not yet updated)</a:t>
            </a:r>
          </a:p>
          <a:p>
            <a:pPr marL="171450" indent="-171450">
              <a:buFont typeface="Arial" panose="020B0604020202020204" pitchFamily="34" charset="0"/>
              <a:buChar char="•"/>
            </a:pPr>
            <a:r>
              <a:rPr lang="en-US" altLang="en-US" dirty="0">
                <a:ea typeface="Aptos Display" panose="020B0004020202020204" pitchFamily="34" charset="0"/>
              </a:rPr>
              <a:t>Juniors: getting an estimate of your family’s SAI is something you can do now.</a:t>
            </a:r>
          </a:p>
          <a:p>
            <a:pPr marL="171450" indent="-171450">
              <a:buFont typeface="Arial" panose="020B0604020202020204" pitchFamily="34" charset="0"/>
              <a:buChar char="•"/>
            </a:pPr>
            <a:r>
              <a:rPr lang="en-US" altLang="en-US" dirty="0">
                <a:ea typeface="Aptos Display" panose="020B0004020202020204" pitchFamily="34" charset="0"/>
              </a:rPr>
              <a:t>The formula is complicated – we can’t tell families what certain income and asset cutoffs will make them ineligible for financial aid</a:t>
            </a:r>
          </a:p>
        </p:txBody>
      </p:sp>
      <p:sp>
        <p:nvSpPr>
          <p:cNvPr id="429" name="Google Shape;42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altLang="en-US" dirty="0">
                <a:ea typeface="Aptos Display" panose="020B0004020202020204" pitchFamily="34" charset="0"/>
              </a:rPr>
              <a:t>All colleges use this preliminary calculation to determine eligibility for financial aid </a:t>
            </a:r>
          </a:p>
          <a:p>
            <a:endParaRPr lang="en-US" altLang="en-US" dirty="0">
              <a:ea typeface="Aptos Display" panose="020B0004020202020204" pitchFamily="34" charset="0"/>
            </a:endParaRPr>
          </a:p>
          <a:p>
            <a:pPr marL="171450" indent="-171450">
              <a:buFont typeface="Arial" panose="020B0604020202020204" pitchFamily="34" charset="0"/>
              <a:buChar char="•"/>
            </a:pPr>
            <a:r>
              <a:rPr lang="en-US" altLang="en-US" dirty="0">
                <a:ea typeface="Aptos Display" panose="020B0004020202020204" pitchFamily="34" charset="0"/>
              </a:rPr>
              <a:t>SAI stays the same regardless of institution</a:t>
            </a:r>
          </a:p>
          <a:p>
            <a:pPr marL="171450" indent="-171450">
              <a:buFont typeface="Arial" panose="020B0604020202020204" pitchFamily="34" charset="0"/>
              <a:buChar char="•"/>
            </a:pPr>
            <a:r>
              <a:rPr lang="en-US" altLang="en-US" dirty="0">
                <a:ea typeface="Aptos Display" panose="020B0004020202020204" pitchFamily="34" charset="0"/>
              </a:rPr>
              <a:t>Explain that COA varies </a:t>
            </a:r>
          </a:p>
          <a:p>
            <a:pPr marL="171450" indent="-171450">
              <a:buFont typeface="Arial" panose="020B0604020202020204" pitchFamily="34" charset="0"/>
              <a:buChar char="•"/>
            </a:pPr>
            <a:r>
              <a:rPr lang="en-US" altLang="en-US" dirty="0">
                <a:ea typeface="Aptos Display" panose="020B0004020202020204" pitchFamily="34" charset="0"/>
              </a:rPr>
              <a:t>The amount the family can contribute is taken into consideration before determining a financial aid award</a:t>
            </a:r>
          </a:p>
          <a:p>
            <a:pPr marL="0" lvl="0" indent="0" algn="l" rtl="0">
              <a:spcBef>
                <a:spcPts val="0"/>
              </a:spcBef>
              <a:spcAft>
                <a:spcPts val="0"/>
              </a:spcAft>
              <a:buNone/>
            </a:pPr>
            <a:endParaRPr dirty="0"/>
          </a:p>
        </p:txBody>
      </p:sp>
      <p:sp>
        <p:nvSpPr>
          <p:cNvPr id="440" name="Google Shape;44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altLang="en-US" dirty="0">
                <a:ea typeface="Aptos Display" panose="020B0004020202020204" pitchFamily="34" charset="0"/>
              </a:rPr>
              <a:t>Colleges use the SAI to determine eligibility for financial aid, then try to meet the eligibility (or fill the barrel) with financial aid from all resources</a:t>
            </a:r>
          </a:p>
          <a:p>
            <a:endParaRPr lang="en-US" altLang="en-US" dirty="0">
              <a:ea typeface="Aptos Display" panose="020B0004020202020204" pitchFamily="34" charset="0"/>
            </a:endParaRPr>
          </a:p>
          <a:p>
            <a:pPr marL="171450" indent="-171450">
              <a:buFont typeface="Arial" panose="020B0604020202020204" pitchFamily="34" charset="0"/>
              <a:buChar char="•"/>
            </a:pPr>
            <a:r>
              <a:rPr lang="en-US" altLang="en-US" dirty="0">
                <a:ea typeface="Aptos Display" panose="020B0004020202020204" pitchFamily="34" charset="0"/>
              </a:rPr>
              <a:t>Most colleges are not going to be able to fill the barrel</a:t>
            </a:r>
          </a:p>
          <a:p>
            <a:pPr marL="171450" indent="-171450">
              <a:buFont typeface="Arial" panose="020B0604020202020204" pitchFamily="34" charset="0"/>
              <a:buChar char="•"/>
            </a:pPr>
            <a:r>
              <a:rPr lang="en-US" altLang="en-US" dirty="0">
                <a:ea typeface="Aptos Display" panose="020B0004020202020204" pitchFamily="34" charset="0"/>
              </a:rPr>
              <a:t>The SAI always goes into the barrel first</a:t>
            </a:r>
          </a:p>
          <a:p>
            <a:pPr marL="171450" indent="-171450">
              <a:buFont typeface="Arial" panose="020B0604020202020204" pitchFamily="34" charset="0"/>
              <a:buChar char="•"/>
            </a:pPr>
            <a:r>
              <a:rPr lang="en-US" altLang="en-US" dirty="0">
                <a:ea typeface="Aptos Display" panose="020B0004020202020204" pitchFamily="34" charset="0"/>
              </a:rPr>
              <a:t>Unmet need is more common than not</a:t>
            </a:r>
          </a:p>
          <a:p>
            <a:pPr marL="171450" indent="-171450">
              <a:buFont typeface="Arial" panose="020B0604020202020204" pitchFamily="34" charset="0"/>
              <a:buChar char="•"/>
            </a:pPr>
            <a:r>
              <a:rPr lang="en-US" altLang="en-US" dirty="0">
                <a:ea typeface="Aptos Display" panose="020B0004020202020204" pitchFamily="34" charset="0"/>
              </a:rPr>
              <a:t>Explain what happens to SAI when there is unmet need.  In this example, if the student decides to attend this institution, the family will need to contribute the SAI plus unmet need ($5000 + $3000 = $8000) for the student to attend</a:t>
            </a:r>
          </a:p>
          <a:p>
            <a:pPr marL="171450" indent="-171450">
              <a:buFont typeface="Arial" panose="020B0604020202020204" pitchFamily="34" charset="0"/>
              <a:buChar char="•"/>
            </a:pPr>
            <a:r>
              <a:rPr lang="en-US" altLang="en-US" dirty="0">
                <a:ea typeface="Aptos Display" panose="020B0004020202020204" pitchFamily="34" charset="0"/>
              </a:rPr>
              <a:t>Use this as an example to demonstrate how the SAI is often the MINIMUM contribution for a family, not necessarily a MAXIMUM</a:t>
            </a:r>
          </a:p>
          <a:p>
            <a:pPr marL="171450" indent="-171450">
              <a:buFont typeface="Arial" panose="020B0604020202020204" pitchFamily="34" charset="0"/>
              <a:buChar char="•"/>
            </a:pPr>
            <a:r>
              <a:rPr lang="en-US" altLang="en-US" dirty="0">
                <a:ea typeface="Aptos Display" panose="020B0004020202020204" pitchFamily="34" charset="0"/>
              </a:rPr>
              <a:t>Explain the difference between direct and indirect costs in the COA and that even though the college won</a:t>
            </a:r>
            <a:r>
              <a:rPr lang="ja-JP" altLang="en-US" dirty="0">
                <a:ea typeface="Aptos Display" panose="020B0004020202020204" pitchFamily="34" charset="0"/>
              </a:rPr>
              <a:t>’</a:t>
            </a:r>
            <a:r>
              <a:rPr lang="en-US" altLang="ja-JP" dirty="0">
                <a:ea typeface="Aptos Display" panose="020B0004020202020204" pitchFamily="34" charset="0"/>
              </a:rPr>
              <a:t>t bill the student for indirect costs, the family still needs to determine how they will be met</a:t>
            </a:r>
          </a:p>
          <a:p>
            <a:pPr marL="171450" indent="-171450">
              <a:buFont typeface="Arial" panose="020B0604020202020204" pitchFamily="34" charset="0"/>
              <a:buChar char="•"/>
            </a:pPr>
            <a:r>
              <a:rPr lang="en-US" altLang="en-US" dirty="0">
                <a:ea typeface="Aptos Display" panose="020B0004020202020204" pitchFamily="34" charset="0"/>
              </a:rPr>
              <a:t>Explain ways that students can reduce indirect costs, such as used books and cheaper travel</a:t>
            </a:r>
          </a:p>
          <a:p>
            <a:pPr marL="171450" indent="-171450">
              <a:buFont typeface="Arial" panose="020B0604020202020204" pitchFamily="34" charset="0"/>
              <a:buChar char="•"/>
            </a:pPr>
            <a:r>
              <a:rPr lang="en-US" altLang="en-US" dirty="0">
                <a:ea typeface="Aptos Display" panose="020B0004020202020204" pitchFamily="34" charset="0"/>
              </a:rPr>
              <a:t>Explain how outside scholarships may affect the financial aid </a:t>
            </a:r>
          </a:p>
          <a:p>
            <a:pPr marL="171450" indent="-171450">
              <a:buFont typeface="Arial" panose="020B0604020202020204" pitchFamily="34" charset="0"/>
              <a:buChar char="•"/>
            </a:pPr>
            <a:r>
              <a:rPr lang="en-US" altLang="en-US" dirty="0">
                <a:ea typeface="Aptos Display" panose="020B0004020202020204" pitchFamily="34" charset="0"/>
              </a:rPr>
              <a:t>The work-study</a:t>
            </a:r>
            <a:r>
              <a:rPr lang="en-US" altLang="en-US" baseline="0" dirty="0">
                <a:ea typeface="Aptos Display" panose="020B0004020202020204" pitchFamily="34" charset="0"/>
              </a:rPr>
              <a:t> pool varies drastically from school to school</a:t>
            </a:r>
          </a:p>
          <a:p>
            <a:pPr marL="171450" indent="-171450">
              <a:buFont typeface="Arial" panose="020B0604020202020204" pitchFamily="34" charset="0"/>
              <a:buChar char="•"/>
            </a:pPr>
            <a:r>
              <a:rPr lang="en-US" altLang="en-US" baseline="0" dirty="0">
                <a:ea typeface="Aptos Display" panose="020B0004020202020204" pitchFamily="34" charset="0"/>
              </a:rPr>
              <a:t>Remember to select “Yes” when asked on the FAFSA if you’d like to be considered for work-study. This does not obligate you to work but also does not guarantee that you’ll be given work-study. If you ARE given work-study, it will not replace any grants or scholarships that you would have been given if you had selected “No”</a:t>
            </a:r>
          </a:p>
          <a:p>
            <a:pPr marL="171450" indent="-171450">
              <a:buFont typeface="Arial" panose="020B0604020202020204" pitchFamily="34" charset="0"/>
              <a:buChar char="•"/>
            </a:pPr>
            <a:r>
              <a:rPr lang="en-US" altLang="en-US" baseline="0" dirty="0">
                <a:ea typeface="Aptos Display" panose="020B0004020202020204" pitchFamily="34" charset="0"/>
              </a:rPr>
              <a:t>If you’re given work-study, you usually still have to apply for a work-study position</a:t>
            </a:r>
            <a:endParaRPr lang="en-US" altLang="en-US" dirty="0">
              <a:ea typeface="Aptos Display" panose="020B0004020202020204" pitchFamily="34" charset="0"/>
            </a:endParaRPr>
          </a:p>
        </p:txBody>
      </p:sp>
      <p:sp>
        <p:nvSpPr>
          <p:cNvPr id="456" name="Google Shape;45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indent="-171450">
              <a:buFont typeface="Arial" panose="020B0604020202020204" pitchFamily="34" charset="0"/>
              <a:buChar char="•"/>
            </a:pPr>
            <a:r>
              <a:rPr lang="en-US" altLang="en-US" dirty="0">
                <a:ea typeface="Aptos Display" panose="020B0004020202020204" pitchFamily="34" charset="0"/>
              </a:rPr>
              <a:t>The information you get from the calculator is only as accurate as the information you put in</a:t>
            </a:r>
          </a:p>
          <a:p>
            <a:pPr marL="171450" indent="-171450">
              <a:buFont typeface="Arial" panose="020B0604020202020204" pitchFamily="34" charset="0"/>
              <a:buChar char="•"/>
            </a:pPr>
            <a:r>
              <a:rPr lang="en-US" altLang="en-US" dirty="0">
                <a:ea typeface="Aptos Display" panose="020B0004020202020204" pitchFamily="34" charset="0"/>
              </a:rPr>
              <a:t>Different schools have different questions on their calculators</a:t>
            </a:r>
          </a:p>
          <a:p>
            <a:pPr marL="171450" indent="-171450">
              <a:buFont typeface="Arial" panose="020B0604020202020204" pitchFamily="34" charset="0"/>
              <a:buChar char="•"/>
            </a:pPr>
            <a:r>
              <a:rPr lang="en-US" altLang="en-US" dirty="0">
                <a:ea typeface="Aptos Display" panose="020B0004020202020204" pitchFamily="34" charset="0"/>
              </a:rPr>
              <a:t>The NPCs do include the full cost of college, so commuters will see housing costs within the NPC output</a:t>
            </a:r>
          </a:p>
          <a:p>
            <a:pPr marL="171450" indent="-171450">
              <a:buFont typeface="Arial" panose="020B0604020202020204" pitchFamily="34" charset="0"/>
              <a:buChar char="•"/>
            </a:pPr>
            <a:r>
              <a:rPr lang="en-US" altLang="en-US" dirty="0">
                <a:ea typeface="Aptos Display" panose="020B0004020202020204" pitchFamily="34" charset="0"/>
              </a:rPr>
              <a:t>MEFA has helpful tips on how to use NPCs at mefa.org/using-net-price-calculators</a:t>
            </a:r>
          </a:p>
          <a:p>
            <a:pPr marL="0" lvl="0" indent="0" algn="l" rtl="0">
              <a:spcBef>
                <a:spcPts val="0"/>
              </a:spcBef>
              <a:spcAft>
                <a:spcPts val="0"/>
              </a:spcAft>
              <a:buNone/>
            </a:pPr>
            <a:endParaRPr dirty="0"/>
          </a:p>
        </p:txBody>
      </p:sp>
      <p:sp>
        <p:nvSpPr>
          <p:cNvPr id="490" name="Google Shape;49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altLang="en-US" dirty="0">
                <a:ea typeface="Aptos Display" panose="020B0004020202020204" pitchFamily="34" charset="0"/>
              </a:rPr>
              <a:t>Unmet need can vary greatly from college to college even when the COA is constant</a:t>
            </a:r>
          </a:p>
          <a:p>
            <a:endParaRPr lang="en-US" altLang="en-US" dirty="0">
              <a:ea typeface="Aptos Display" panose="020B0004020202020204" pitchFamily="34" charset="0"/>
            </a:endParaRPr>
          </a:p>
          <a:p>
            <a:pPr marL="171450" indent="-171450">
              <a:buFont typeface="Arial" panose="020B0604020202020204" pitchFamily="34" charset="0"/>
              <a:buChar char="•"/>
            </a:pPr>
            <a:r>
              <a:rPr lang="en-US" altLang="en-US" dirty="0">
                <a:ea typeface="Aptos Display" panose="020B0004020202020204" pitchFamily="34" charset="0"/>
              </a:rPr>
              <a:t>Explain the differences and possible reasons for the variance</a:t>
            </a:r>
          </a:p>
          <a:p>
            <a:pPr marL="171450" indent="-171450">
              <a:buFont typeface="Arial" panose="020B0604020202020204" pitchFamily="34" charset="0"/>
              <a:buChar char="•"/>
            </a:pPr>
            <a:r>
              <a:rPr lang="en-US" altLang="en-US" dirty="0">
                <a:ea typeface="Aptos Display" panose="020B0004020202020204" pitchFamily="34" charset="0"/>
              </a:rPr>
              <a:t>College A, B and C could also represent 3 different students at the same institution (students with the same eligibility at the same school may still receive different financial aid based on the different strengths of the admissions applications or enrollment goals of the school, or maybe one student missed the college</a:t>
            </a:r>
            <a:r>
              <a:rPr lang="ja-JP" altLang="en-US" dirty="0">
                <a:ea typeface="Aptos Display" panose="020B0004020202020204" pitchFamily="34" charset="0"/>
              </a:rPr>
              <a:t>’</a:t>
            </a:r>
            <a:r>
              <a:rPr lang="en-US" altLang="ja-JP" dirty="0">
                <a:ea typeface="Aptos Display" panose="020B0004020202020204" pitchFamily="34" charset="0"/>
              </a:rPr>
              <a:t>s financial aid application deadline)</a:t>
            </a:r>
          </a:p>
          <a:p>
            <a:pPr marL="171450" indent="-171450">
              <a:buFont typeface="Arial" panose="020B0604020202020204" pitchFamily="34" charset="0"/>
              <a:buChar char="•"/>
            </a:pPr>
            <a:r>
              <a:rPr lang="en-US" altLang="en-US" dirty="0">
                <a:ea typeface="Aptos Display" panose="020B0004020202020204" pitchFamily="34" charset="0"/>
              </a:rPr>
              <a:t>When comparing financial aid award letters, families should consider the total number of years the student plans to be enrolled </a:t>
            </a:r>
          </a:p>
          <a:p>
            <a:pPr marL="171450" indent="-171450">
              <a:buFont typeface="Arial" panose="020B0604020202020204" pitchFamily="34" charset="0"/>
              <a:buChar char="•"/>
            </a:pPr>
            <a:r>
              <a:rPr lang="en-US" altLang="en-US" dirty="0">
                <a:ea typeface="Aptos Display" panose="020B0004020202020204" pitchFamily="34" charset="0"/>
              </a:rPr>
              <a:t>Encourage families to visit mefa.org after receiving award letters to take advantage of the online, interactive My College Cost Calculator to compare financial aid awards</a:t>
            </a:r>
          </a:p>
          <a:p>
            <a:pPr marL="171450" indent="-171450">
              <a:buFont typeface="Arial" panose="020B0604020202020204" pitchFamily="34" charset="0"/>
              <a:buChar char="•"/>
            </a:pPr>
            <a:r>
              <a:rPr lang="en-US" altLang="en-US" dirty="0">
                <a:ea typeface="Aptos Display" panose="020B0004020202020204" pitchFamily="34" charset="0"/>
              </a:rPr>
              <a:t>Remind families that deadlines are so important – the student may receive less aid because the financial aid application was late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b="0" i="0" u="none" strike="noStrike" kern="1200" cap="none" dirty="0">
                <a:solidFill>
                  <a:schemeClr val="tx1"/>
                </a:solidFill>
                <a:effectLst/>
                <a:latin typeface="Calibri"/>
                <a:ea typeface="Aptos Display" panose="020B0004020202020204" pitchFamily="34" charset="0"/>
                <a:cs typeface="Aptos Display" panose="020B0004020202020204" pitchFamily="34" charset="0"/>
                <a:sym typeface="Calibri"/>
              </a:rPr>
              <a:t>Although this example assumes the same COA, remember this will not be the case with most schools! It’s important to really consider those different COAs. </a:t>
            </a:r>
          </a:p>
          <a:p>
            <a:pPr marL="0" lvl="0" indent="0" algn="l" rtl="0">
              <a:spcBef>
                <a:spcPts val="0"/>
              </a:spcBef>
              <a:spcAft>
                <a:spcPts val="0"/>
              </a:spcAft>
              <a:buNone/>
            </a:pPr>
            <a:endParaRPr dirty="0"/>
          </a:p>
        </p:txBody>
      </p:sp>
      <p:sp>
        <p:nvSpPr>
          <p:cNvPr id="501" name="Google Shape;50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a:ea typeface="Aptos Display" panose="020B0004020202020204" pitchFamily="34" charset="0"/>
                <a:cs typeface="Calibri"/>
                <a:sym typeface="Calibri"/>
              </a:rPr>
              <a:t>When comparing award letters, you can</a:t>
            </a:r>
            <a:r>
              <a:rPr kumimoji="0" lang="ja-JP" altLang="en-US" sz="2400" b="0" i="0" u="none" strike="noStrike" kern="1200" cap="none" spc="0" normalizeH="0" baseline="0" noProof="0" dirty="0">
                <a:ln>
                  <a:noFill/>
                </a:ln>
                <a:solidFill>
                  <a:prstClr val="black"/>
                </a:solidFill>
                <a:effectLst/>
                <a:uLnTx/>
                <a:uFillTx/>
                <a:latin typeface="Calibri"/>
                <a:ea typeface="Aptos Display" panose="020B0004020202020204" pitchFamily="34" charset="0"/>
                <a:cs typeface="Calibri"/>
                <a:sym typeface="Calibri"/>
              </a:rPr>
              <a:t>’</a:t>
            </a:r>
            <a:r>
              <a:rPr kumimoji="0" lang="en-US" altLang="ja-JP" sz="2400" b="0" i="0" u="none" strike="noStrike" kern="1200" cap="none" spc="0" normalizeH="0" baseline="0" noProof="0" dirty="0">
                <a:ln>
                  <a:noFill/>
                </a:ln>
                <a:solidFill>
                  <a:prstClr val="black"/>
                </a:solidFill>
                <a:effectLst/>
                <a:uLnTx/>
                <a:uFillTx/>
                <a:latin typeface="Calibri"/>
                <a:ea typeface="Aptos Display" panose="020B0004020202020204" pitchFamily="34" charset="0"/>
                <a:cs typeface="Calibri"/>
                <a:sym typeface="Calibri"/>
              </a:rPr>
              <a:t>t just look at the bottom line.  You need to compare what</a:t>
            </a:r>
            <a:r>
              <a:rPr kumimoji="0" lang="ja-JP" altLang="en-US" sz="2400" b="0" i="0" u="none" strike="noStrike" kern="1200" cap="none" spc="0" normalizeH="0" baseline="0" noProof="0" dirty="0">
                <a:ln>
                  <a:noFill/>
                </a:ln>
                <a:solidFill>
                  <a:prstClr val="black"/>
                </a:solidFill>
                <a:effectLst/>
                <a:uLnTx/>
                <a:uFillTx/>
                <a:latin typeface="Calibri"/>
                <a:ea typeface="Aptos Display" panose="020B0004020202020204" pitchFamily="34" charset="0"/>
                <a:cs typeface="Calibri"/>
                <a:sym typeface="Calibri"/>
              </a:rPr>
              <a:t>’</a:t>
            </a:r>
            <a:r>
              <a:rPr kumimoji="0" lang="en-US" altLang="ja-JP" sz="2400" b="0" i="0" u="none" strike="noStrike" kern="1200" cap="none" spc="0" normalizeH="0" baseline="0" noProof="0" dirty="0">
                <a:ln>
                  <a:noFill/>
                </a:ln>
                <a:solidFill>
                  <a:prstClr val="black"/>
                </a:solidFill>
                <a:effectLst/>
                <a:uLnTx/>
                <a:uFillTx/>
                <a:latin typeface="Calibri"/>
                <a:ea typeface="Aptos Display" panose="020B0004020202020204" pitchFamily="34" charset="0"/>
                <a:cs typeface="Calibri"/>
                <a:sym typeface="Calibri"/>
              </a:rPr>
              <a:t>s making up each financial aid award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a:ea typeface="Aptos Display" panose="020B0004020202020204" pitchFamily="34" charset="0"/>
              <a:cs typeface="Calibri"/>
              <a:sym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Aptos Display" panose="020B0004020202020204" pitchFamily="34" charset="0"/>
                <a:cs typeface="Calibri"/>
                <a:sym typeface="Calibri"/>
              </a:rPr>
              <a:t>Here are three examples of awards from colleges with the same Cost of Attendance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Aptos Display" panose="020B0004020202020204" pitchFamily="34" charset="0"/>
                <a:cs typeface="Calibri"/>
                <a:sym typeface="Calibri"/>
              </a:rPr>
              <a:t>Might want to start out by asking the audience what</a:t>
            </a:r>
            <a:r>
              <a:rPr kumimoji="0" lang="ja-JP" altLang="en-US" sz="2400" b="0" i="0" u="none" strike="noStrike" kern="1200" cap="none" spc="0" normalizeH="0" baseline="0" noProof="0" dirty="0">
                <a:ln>
                  <a:noFill/>
                </a:ln>
                <a:solidFill>
                  <a:prstClr val="black"/>
                </a:solidFill>
                <a:effectLst/>
                <a:uLnTx/>
                <a:uFillTx/>
                <a:latin typeface="Calibri"/>
                <a:ea typeface="Aptos Display" panose="020B0004020202020204" pitchFamily="34" charset="0"/>
                <a:cs typeface="Calibri"/>
                <a:sym typeface="Calibri"/>
              </a:rPr>
              <a:t>’</a:t>
            </a:r>
            <a:r>
              <a:rPr kumimoji="0" lang="en-US" altLang="ja-JP" sz="2400" b="0" i="0" u="none" strike="noStrike" kern="1200" cap="none" spc="0" normalizeH="0" baseline="0" noProof="0" dirty="0">
                <a:ln>
                  <a:noFill/>
                </a:ln>
                <a:solidFill>
                  <a:prstClr val="black"/>
                </a:solidFill>
                <a:effectLst/>
                <a:uLnTx/>
                <a:uFillTx/>
                <a:latin typeface="Calibri"/>
                <a:ea typeface="Aptos Display" panose="020B0004020202020204" pitchFamily="34" charset="0"/>
                <a:cs typeface="Calibri"/>
                <a:sym typeface="Calibri"/>
              </a:rPr>
              <a:t>s different about these award letters (Parent Loan – you can explain the PLUS Loan 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Aptos Display" panose="020B0004020202020204" pitchFamily="34" charset="0"/>
                <a:cs typeface="Calibri"/>
                <a:sym typeface="Calibri"/>
              </a:rPr>
              <a:t>You can see that even though three hypothetical colleges have the same total financial aid, the funds making up that award vary greatly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Aptos Display" panose="020B0004020202020204" pitchFamily="34" charset="0"/>
                <a:cs typeface="Calibri"/>
                <a:sym typeface="Calibri"/>
              </a:rPr>
              <a:t>Explain the differences and possible reasons for the variance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Aptos Display" panose="020B0004020202020204" pitchFamily="34" charset="0"/>
                <a:cs typeface="Calibri"/>
                <a:sym typeface="Calibri"/>
              </a:rPr>
              <a:t>Talk about the different kinds of loans a family might see on an award letter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Aptos Display" panose="020B0004020202020204" pitchFamily="34" charset="0"/>
                <a:cs typeface="Calibri"/>
                <a:sym typeface="Calibri"/>
              </a:rPr>
              <a:t>College C might have not offered any grants or scholarships because the student submitted the financial aid applications late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Aptos Display" panose="020B0004020202020204" pitchFamily="34" charset="0"/>
                <a:cs typeface="Calibri"/>
                <a:sym typeface="Calibri"/>
              </a:rPr>
              <a:t>What should a family do if offered a parent loan?</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Aptos Display" panose="020B0004020202020204" pitchFamily="34" charset="0"/>
                <a:cs typeface="Aptos Display" panose="020B0004020202020204" pitchFamily="34" charset="0"/>
                <a:sym typeface="Calibri"/>
              </a:rPr>
              <a:t>Although this example assumes the same COA, remember this will not be the case with most schools! It’s important to really consider those different COAs. </a:t>
            </a:r>
          </a:p>
          <a:p>
            <a:pPr marL="0" lvl="0" indent="0" algn="l" rtl="0">
              <a:spcBef>
                <a:spcPts val="0"/>
              </a:spcBef>
              <a:spcAft>
                <a:spcPts val="0"/>
              </a:spcAft>
              <a:buNone/>
            </a:pPr>
            <a:endParaRPr dirty="0"/>
          </a:p>
        </p:txBody>
      </p:sp>
      <p:sp>
        <p:nvSpPr>
          <p:cNvPr id="563" name="Google Shape;56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95050" indent="-195050">
              <a:buFont typeface="Arial" panose="020B0604020202020204" pitchFamily="34" charset="0"/>
              <a:buChar char="•"/>
              <a:defRPr/>
            </a:pPr>
            <a:r>
              <a:rPr lang="en-US" altLang="en-US" sz="2400" b="0" i="0" u="none" strike="noStrike" cap="none" dirty="0">
                <a:solidFill>
                  <a:schemeClr val="dk1"/>
                </a:solidFill>
                <a:latin typeface="Calibri"/>
                <a:ea typeface="ヒラギノ角ゴ Pro W3"/>
                <a:cs typeface="ヒラギノ角ゴ Pro W3"/>
                <a:sym typeface="Calibri"/>
              </a:rPr>
              <a:t>MEFA has a public service mission to help families navigate planning for college</a:t>
            </a:r>
          </a:p>
          <a:p>
            <a:pPr marL="195050" indent="-195050">
              <a:buFont typeface="Arial" panose="020B0604020202020204" pitchFamily="34" charset="0"/>
              <a:buChar char="•"/>
              <a:defRPr/>
            </a:pPr>
            <a:r>
              <a:rPr lang="en-US" altLang="en-US" sz="2400" b="0" i="0" u="none" strike="noStrike" cap="none" dirty="0">
                <a:solidFill>
                  <a:schemeClr val="dk1"/>
                </a:solidFill>
                <a:latin typeface="Calibri"/>
                <a:ea typeface="ヒラギノ角ゴ Pro W3"/>
                <a:cs typeface="ヒラギノ角ゴ Pro W3"/>
                <a:sym typeface="Calibri"/>
              </a:rPr>
              <a:t>Bookmark mefa.org, follow MEFA on Facebook, Twitter, and LinkedIn, and sign up for MEFA emails on mefa.org)</a:t>
            </a:r>
          </a:p>
          <a:p>
            <a:pPr marL="195050" indent="-195050">
              <a:buFont typeface="Arial" panose="020B0604020202020204" pitchFamily="34" charset="0"/>
              <a:buChar char="•"/>
              <a:defRPr/>
            </a:pPr>
            <a:r>
              <a:rPr lang="en-US" altLang="en-US" sz="2400" b="0" i="0" u="none" strike="noStrike" cap="none" dirty="0">
                <a:solidFill>
                  <a:schemeClr val="dk1"/>
                </a:solidFill>
                <a:latin typeface="Calibri"/>
                <a:ea typeface="ヒラギノ角ゴ Pro W3"/>
                <a:cs typeface="ヒラギノ角ゴ Pro W3"/>
                <a:sym typeface="Calibri"/>
              </a:rPr>
              <a:t>All webinars can be found at mefa.org/events</a:t>
            </a:r>
          </a:p>
          <a:p>
            <a:endParaRPr lang="en-US" dirty="0"/>
          </a:p>
        </p:txBody>
      </p:sp>
      <p:sp>
        <p:nvSpPr>
          <p:cNvPr id="177" name="Google Shape;17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33" name="Google Shape;63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defTabSz="930277">
              <a:defRPr/>
            </a:pPr>
            <a:r>
              <a:rPr lang="en-US" altLang="en-US" sz="4400" b="0" i="0" u="none" strike="noStrike" cap="none" dirty="0">
                <a:solidFill>
                  <a:schemeClr val="dk1"/>
                </a:solidFill>
                <a:latin typeface="Calibri"/>
                <a:ea typeface="Calibri"/>
                <a:cs typeface="Calibri"/>
                <a:sym typeface="Calibri"/>
              </a:rPr>
              <a:t>Families decide the best plan to meet the balance due at the college based on their own personal finances. The options fall under three major categories: past, present, and future income. Families don</a:t>
            </a:r>
            <a:r>
              <a:rPr lang="ja-JP" altLang="en-US" sz="4400" b="0" i="0" u="none" strike="noStrike" cap="none" dirty="0">
                <a:solidFill>
                  <a:schemeClr val="dk1"/>
                </a:solidFill>
                <a:latin typeface="Calibri"/>
                <a:ea typeface="Calibri"/>
                <a:cs typeface="Calibri"/>
                <a:sym typeface="Calibri"/>
              </a:rPr>
              <a:t>’</a:t>
            </a:r>
            <a:r>
              <a:rPr lang="en-US" altLang="ja-JP" sz="4400" b="0" i="0" u="none" strike="noStrike" cap="none" dirty="0">
                <a:solidFill>
                  <a:schemeClr val="dk1"/>
                </a:solidFill>
                <a:latin typeface="Calibri"/>
                <a:ea typeface="Calibri"/>
                <a:cs typeface="Calibri"/>
                <a:sym typeface="Calibri"/>
              </a:rPr>
              <a:t>t need to choose just one option (past, present, or future income) to pay the balance due, and combination plans can save money in the long run. Encourage families to visits mefa.org to access a Loan Payment Calculator, which allows families to understand the full cost of borrowing a loan</a:t>
            </a:r>
          </a:p>
          <a:p>
            <a:pPr defTabSz="930277">
              <a:defRPr/>
            </a:pPr>
            <a:r>
              <a:rPr lang="en-US" altLang="ja-JP" sz="4400" b="0" i="0" u="none" strike="noStrike" cap="none" dirty="0">
                <a:solidFill>
                  <a:schemeClr val="dk1"/>
                </a:solidFill>
                <a:latin typeface="Calibri"/>
                <a:ea typeface="Calibri"/>
                <a:cs typeface="Calibri"/>
                <a:sym typeface="Calibri"/>
              </a:rPr>
              <a:t>Reiterate that this is only for one year</a:t>
            </a:r>
          </a:p>
          <a:p>
            <a:pPr defTabSz="930277">
              <a:defRPr/>
            </a:pPr>
            <a:endParaRPr lang="en-US" altLang="en-US" sz="4400" b="0" i="0" u="none" strike="noStrike" cap="none" dirty="0">
              <a:solidFill>
                <a:schemeClr val="dk1"/>
              </a:solidFill>
              <a:latin typeface="Calibri"/>
              <a:ea typeface="Calibri"/>
              <a:cs typeface="Calibri"/>
              <a:sym typeface="Calibri"/>
            </a:endParaRPr>
          </a:p>
          <a:p>
            <a:pPr marL="171450" indent="-171450" defTabSz="930277">
              <a:buFont typeface="Arial" panose="020B0604020202020204" pitchFamily="34" charset="0"/>
              <a:buChar char="•"/>
              <a:defRPr/>
            </a:pPr>
            <a:r>
              <a:rPr lang="en-US" altLang="en-US" sz="4400" b="0" i="0" u="none" strike="noStrike" cap="none" dirty="0">
                <a:solidFill>
                  <a:schemeClr val="dk1"/>
                </a:solidFill>
                <a:latin typeface="Calibri"/>
                <a:ea typeface="Calibri"/>
                <a:cs typeface="Calibri"/>
                <a:sym typeface="Calibri"/>
              </a:rPr>
              <a:t>Past Income: savings or other investments such as college saving plans</a:t>
            </a:r>
          </a:p>
          <a:p>
            <a:pPr marL="171450" indent="-171450" defTabSz="930277">
              <a:buFont typeface="Arial" panose="020B0604020202020204" pitchFamily="34" charset="0"/>
              <a:buChar char="•"/>
              <a:defRPr/>
            </a:pPr>
            <a:r>
              <a:rPr lang="en-US" altLang="en-US" sz="4400" b="0" i="0" u="none" strike="noStrike" cap="none" dirty="0">
                <a:solidFill>
                  <a:schemeClr val="dk1"/>
                </a:solidFill>
                <a:latin typeface="Calibri"/>
                <a:ea typeface="Calibri"/>
                <a:cs typeface="Calibri"/>
                <a:sym typeface="Calibri"/>
              </a:rPr>
              <a:t>Present Income: Explain payment plan, e.g., owe $1,000?  pay $100 per month for 10 months. Better than ANY loan</a:t>
            </a:r>
          </a:p>
          <a:p>
            <a:pPr marL="171450" indent="-171450" defTabSz="930277">
              <a:buFont typeface="Arial" panose="020B0604020202020204" pitchFamily="34" charset="0"/>
              <a:buChar char="•"/>
              <a:defRPr/>
            </a:pPr>
            <a:r>
              <a:rPr lang="en-US" altLang="en-US" sz="4400" b="0" i="0" u="none" strike="noStrike" cap="none" dirty="0">
                <a:solidFill>
                  <a:schemeClr val="dk1"/>
                </a:solidFill>
                <a:latin typeface="Calibri"/>
                <a:ea typeface="Calibri"/>
                <a:cs typeface="Calibri"/>
                <a:sym typeface="Calibri"/>
              </a:rPr>
              <a:t>Future Income: borrowing loans.  This will be in </a:t>
            </a:r>
            <a:r>
              <a:rPr lang="en-US" altLang="en-US" sz="4400" b="1" i="0" u="none" strike="noStrike" cap="none" dirty="0">
                <a:solidFill>
                  <a:schemeClr val="dk1"/>
                </a:solidFill>
                <a:latin typeface="Calibri"/>
                <a:ea typeface="Calibri"/>
                <a:cs typeface="Calibri"/>
                <a:sym typeface="Calibri"/>
              </a:rPr>
              <a:t>addition</a:t>
            </a:r>
            <a:r>
              <a:rPr lang="en-US" altLang="en-US" sz="4400" b="0" i="0" u="none" strike="noStrike" cap="none" dirty="0">
                <a:solidFill>
                  <a:schemeClr val="dk1"/>
                </a:solidFill>
                <a:latin typeface="Calibri"/>
                <a:ea typeface="Calibri"/>
                <a:cs typeface="Calibri"/>
                <a:sym typeface="Calibri"/>
              </a:rPr>
              <a:t> to student loans that are offered in the financial aid award.  If families are considering financing any portion of the student</a:t>
            </a:r>
            <a:r>
              <a:rPr lang="ja-JP" altLang="en-US" sz="4400" b="0" i="0" u="none" strike="noStrike" cap="none" dirty="0">
                <a:solidFill>
                  <a:schemeClr val="dk1"/>
                </a:solidFill>
                <a:latin typeface="Calibri"/>
                <a:ea typeface="Calibri"/>
                <a:cs typeface="Calibri"/>
                <a:sym typeface="Calibri"/>
              </a:rPr>
              <a:t>’</a:t>
            </a:r>
            <a:r>
              <a:rPr lang="en-US" altLang="ja-JP" sz="4400" b="0" i="0" u="none" strike="noStrike" cap="none" dirty="0">
                <a:solidFill>
                  <a:schemeClr val="dk1"/>
                </a:solidFill>
                <a:latin typeface="Calibri"/>
                <a:ea typeface="Calibri"/>
                <a:cs typeface="Calibri"/>
                <a:sym typeface="Calibri"/>
              </a:rPr>
              <a:t>s education, they should take advantage of federal student loans first</a:t>
            </a:r>
          </a:p>
          <a:p>
            <a:pPr marL="171450" indent="-171450" defTabSz="930277">
              <a:buFont typeface="Arial" panose="020B0604020202020204" pitchFamily="34" charset="0"/>
              <a:buChar char="•"/>
              <a:defRPr/>
            </a:pPr>
            <a:r>
              <a:rPr lang="en-US" altLang="ja-JP" sz="4400" b="0" i="0" u="none" strike="noStrike" cap="none" dirty="0">
                <a:solidFill>
                  <a:schemeClr val="dk1"/>
                </a:solidFill>
                <a:latin typeface="Calibri"/>
                <a:ea typeface="Calibri"/>
                <a:cs typeface="Calibri"/>
                <a:sym typeface="Calibri"/>
              </a:rPr>
              <a:t>You can speak here to wise borrowing, looking at interest rates and repayment options on</a:t>
            </a:r>
            <a:r>
              <a:rPr lang="en-US" altLang="ja-JP" sz="4400" b="0" i="0" u="none" strike="noStrike" cap="none" baseline="0" dirty="0">
                <a:solidFill>
                  <a:schemeClr val="dk1"/>
                </a:solidFill>
                <a:latin typeface="Calibri"/>
                <a:ea typeface="Calibri"/>
                <a:cs typeface="Calibri"/>
                <a:sym typeface="Calibri"/>
              </a:rPr>
              <a:t> private loans, not borrowing too much, and pointing out that students won’t be able to borrow private loans alone. Private loans are offered through banks, credit unions, lenders, and state authorities like MEFA. You can explain the PLUS Loan here as well.</a:t>
            </a:r>
            <a:endParaRPr lang="en-US" altLang="ja-JP" sz="4400" b="0" i="0" u="none" strike="noStrike" cap="none" dirty="0">
              <a:solidFill>
                <a:schemeClr val="dk1"/>
              </a:solidFill>
              <a:latin typeface="Calibri"/>
              <a:ea typeface="Calibri"/>
              <a:cs typeface="Calibri"/>
              <a:sym typeface="Calibri"/>
            </a:endParaRPr>
          </a:p>
          <a:p>
            <a:pPr marL="171450" indent="-171450" defTabSz="930277">
              <a:buFont typeface="Arial" panose="020B0604020202020204" pitchFamily="34" charset="0"/>
              <a:buChar char="•"/>
              <a:defRPr/>
            </a:pPr>
            <a:r>
              <a:rPr lang="en-US" altLang="en-US" sz="4400" b="0" i="0" u="none" strike="noStrike" cap="none" dirty="0">
                <a:solidFill>
                  <a:schemeClr val="dk1"/>
                </a:solidFill>
                <a:latin typeface="Calibri"/>
                <a:ea typeface="Calibri"/>
                <a:cs typeface="Calibri"/>
                <a:sym typeface="Calibri"/>
              </a:rPr>
              <a:t>Families need to be thinking about a long-term plan when deciding what options to use.  This includes the total number of years the student plans to be enrolled as well as multiple children who plan to attend college</a:t>
            </a:r>
          </a:p>
          <a:p>
            <a:pPr marL="171450" indent="-171450" defTabSz="930277">
              <a:buFont typeface="Arial" panose="020B0604020202020204" pitchFamily="34" charset="0"/>
              <a:buChar char="•"/>
              <a:defRPr/>
            </a:pPr>
            <a:endParaRPr lang="en-US" altLang="en-US" sz="4400" b="0" i="0" u="none" strike="noStrike" cap="none" dirty="0">
              <a:solidFill>
                <a:schemeClr val="dk1"/>
              </a:solidFill>
              <a:latin typeface="Calibri"/>
              <a:ea typeface="Calibri"/>
              <a:cs typeface="Calibri"/>
              <a:sym typeface="Calibri"/>
            </a:endParaRPr>
          </a:p>
          <a:p>
            <a:pPr marL="171450" indent="-171450" defTabSz="930277">
              <a:buFont typeface="Arial" panose="020B0604020202020204" pitchFamily="34" charset="0"/>
              <a:buChar char="•"/>
              <a:defRPr/>
            </a:pPr>
            <a:r>
              <a:rPr lang="en-US" altLang="en-US" sz="4400" b="0" i="0" u="none" strike="noStrike" cap="none" dirty="0">
                <a:solidFill>
                  <a:schemeClr val="dk1"/>
                </a:solidFill>
                <a:latin typeface="Calibri"/>
                <a:ea typeface="Calibri"/>
                <a:cs typeface="Calibri"/>
                <a:sym typeface="Calibri"/>
              </a:rPr>
              <a:t>Colleges who use institutional methodology often expect the student to contribute from savings and/or summer work. Students are able to contribute to the payment plan along with the parents. </a:t>
            </a:r>
          </a:p>
          <a:p>
            <a:pPr marL="171450" indent="-171450" defTabSz="930277">
              <a:buFont typeface="Arial" panose="020B0604020202020204" pitchFamily="34" charset="0"/>
              <a:buChar char="•"/>
              <a:defRPr/>
            </a:pPr>
            <a:endParaRPr lang="en-US" altLang="en-US" sz="4400" b="0" i="0" u="none" strike="noStrike" cap="none" dirty="0">
              <a:solidFill>
                <a:schemeClr val="dk1"/>
              </a:solidFill>
              <a:latin typeface="Calibri"/>
              <a:ea typeface="Calibri"/>
              <a:cs typeface="Calibri"/>
              <a:sym typeface="Calibri"/>
            </a:endParaRPr>
          </a:p>
          <a:p>
            <a:pPr marL="171450" indent="-171450" defTabSz="930277">
              <a:buFont typeface="Arial" panose="020B0604020202020204" pitchFamily="34" charset="0"/>
              <a:buChar char="•"/>
              <a:defRPr/>
            </a:pPr>
            <a:r>
              <a:rPr lang="en-US" altLang="en-US" sz="4400" b="0" i="0" u="none" strike="noStrike" cap="none" dirty="0">
                <a:solidFill>
                  <a:schemeClr val="dk1"/>
                </a:solidFill>
                <a:latin typeface="Calibri"/>
                <a:ea typeface="Calibri"/>
                <a:cs typeface="Calibri"/>
                <a:sym typeface="Calibri"/>
              </a:rPr>
              <a:t>For families who are not receiving aid, you can still use these same steps. You will not be able to subtract aid, but if you have outside scholarships be sure to subtract them from direct costs. </a:t>
            </a:r>
          </a:p>
          <a:p>
            <a:pPr defTabSz="930277">
              <a:buFontTx/>
              <a:buChar char="•"/>
              <a:defRPr/>
            </a:pPr>
            <a:endParaRPr lang="en-US" altLang="en-US" sz="4400" b="0" i="0" u="none" strike="noStrike" cap="none" dirty="0">
              <a:solidFill>
                <a:schemeClr val="dk1"/>
              </a:solidFill>
              <a:latin typeface="Calibri"/>
              <a:ea typeface="Calibri"/>
              <a:cs typeface="Calibri"/>
              <a:sym typeface="Calibri"/>
            </a:endParaRPr>
          </a:p>
          <a:p>
            <a:pPr defTabSz="930277">
              <a:buFontTx/>
              <a:buChar char="•"/>
              <a:defRPr/>
            </a:pPr>
            <a:r>
              <a:rPr lang="en-US" altLang="en-US" sz="4400" b="0" i="0" u="none" strike="noStrike" cap="none" dirty="0">
                <a:solidFill>
                  <a:schemeClr val="dk1"/>
                </a:solidFill>
                <a:latin typeface="Calibri"/>
                <a:ea typeface="Calibri"/>
                <a:cs typeface="Calibri"/>
                <a:sym typeface="Calibri"/>
              </a:rPr>
              <a:t>Outside Scholarships can also be used as present income to help pay direct and indirect costs.</a:t>
            </a:r>
          </a:p>
          <a:p>
            <a:pPr defTabSz="930277">
              <a:buFontTx/>
              <a:buChar char="•"/>
              <a:defRPr/>
            </a:pPr>
            <a:r>
              <a:rPr lang="en-US" sz="2400" b="0" i="0" u="none" strike="noStrike" kern="1200" cap="none" dirty="0">
                <a:solidFill>
                  <a:schemeClr val="tx1"/>
                </a:solidFill>
                <a:effectLst/>
                <a:latin typeface="Calibri"/>
                <a:ea typeface="Aptos Display" panose="020B0004020202020204" pitchFamily="34" charset="0"/>
                <a:cs typeface="Aptos Display" panose="020B0004020202020204" pitchFamily="34" charset="0"/>
                <a:sym typeface="Calibri"/>
              </a:rPr>
              <a:t>Remind families to think about the entire cost of the educational experience, not just the 1</a:t>
            </a:r>
            <a:r>
              <a:rPr lang="en-US" sz="2400" b="0" i="0" u="none" strike="noStrike" kern="1200" cap="none" baseline="30000" dirty="0">
                <a:solidFill>
                  <a:schemeClr val="tx1"/>
                </a:solidFill>
                <a:effectLst/>
                <a:latin typeface="Calibri"/>
                <a:ea typeface="Aptos Display" panose="020B0004020202020204" pitchFamily="34" charset="0"/>
                <a:cs typeface="Aptos Display" panose="020B0004020202020204" pitchFamily="34" charset="0"/>
                <a:sym typeface="Calibri"/>
              </a:rPr>
              <a:t>st</a:t>
            </a:r>
            <a:r>
              <a:rPr lang="en-US" sz="2400" b="0" i="0" u="none" strike="noStrike" kern="1200" cap="none" dirty="0">
                <a:solidFill>
                  <a:schemeClr val="tx1"/>
                </a:solidFill>
                <a:effectLst/>
                <a:latin typeface="Calibri"/>
                <a:ea typeface="Aptos Display" panose="020B0004020202020204" pitchFamily="34" charset="0"/>
                <a:cs typeface="Aptos Display" panose="020B0004020202020204" pitchFamily="34" charset="0"/>
                <a:sym typeface="Calibri"/>
              </a:rPr>
              <a:t> year.</a:t>
            </a:r>
          </a:p>
          <a:p>
            <a:pPr defTabSz="930277">
              <a:buFontTx/>
              <a:buChar char="•"/>
              <a:defRPr/>
            </a:pPr>
            <a:r>
              <a:rPr lang="en-US" sz="2400" b="0" i="0" u="none" strike="noStrike" kern="1200" cap="none" dirty="0">
                <a:solidFill>
                  <a:schemeClr val="tx1"/>
                </a:solidFill>
                <a:effectLst/>
                <a:latin typeface="Calibri"/>
                <a:ea typeface="Aptos Display" panose="020B0004020202020204" pitchFamily="34" charset="0"/>
                <a:cs typeface="Aptos Display" panose="020B0004020202020204" pitchFamily="34" charset="0"/>
                <a:sym typeface="Calibri"/>
              </a:rPr>
              <a:t>Along the same lines, remember to consider all children in the household and potential college costs for them. </a:t>
            </a:r>
          </a:p>
          <a:p>
            <a:pPr defTabSz="930277">
              <a:buFontTx/>
              <a:buChar char="•"/>
              <a:defRPr/>
            </a:pPr>
            <a:r>
              <a:rPr lang="en-US" sz="2400" b="0" i="0" u="none" strike="noStrike" kern="1200" cap="none" dirty="0">
                <a:solidFill>
                  <a:schemeClr val="tx1"/>
                </a:solidFill>
                <a:effectLst/>
                <a:latin typeface="Calibri"/>
                <a:ea typeface="Aptos Display" panose="020B0004020202020204" pitchFamily="34" charset="0"/>
                <a:cs typeface="Aptos Display" panose="020B0004020202020204" pitchFamily="34" charset="0"/>
                <a:sym typeface="Calibri"/>
              </a:rPr>
              <a:t>It’s Important to keep all options on the table, including lower cost institutions. </a:t>
            </a:r>
          </a:p>
          <a:p>
            <a:endParaRPr lang="en-US" dirty="0"/>
          </a:p>
          <a:p>
            <a:pPr marL="0" lvl="0" indent="0" algn="l" rtl="0">
              <a:spcBef>
                <a:spcPts val="0"/>
              </a:spcBef>
              <a:spcAft>
                <a:spcPts val="0"/>
              </a:spcAft>
              <a:buNone/>
            </a:pPr>
            <a:endParaRPr dirty="0"/>
          </a:p>
        </p:txBody>
      </p:sp>
      <p:sp>
        <p:nvSpPr>
          <p:cNvPr id="640" name="Google Shape;64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It’s best not to commit and buy the school sweatshirt until a financial</a:t>
            </a:r>
            <a:r>
              <a:rPr lang="en-US" baseline="0" dirty="0"/>
              <a:t> strategy is in place before the decision due date. </a:t>
            </a:r>
            <a:endParaRPr dirty="0"/>
          </a:p>
        </p:txBody>
      </p:sp>
      <p:sp>
        <p:nvSpPr>
          <p:cNvPr id="675" name="Google Shape;67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buFont typeface="Arial" panose="020B0604020202020204" pitchFamily="34" charset="0"/>
              <a:buNone/>
            </a:pPr>
            <a:r>
              <a:rPr lang="en-US" altLang="en-US" sz="2004" b="0" i="0" u="none" strike="noStrike" cap="none" dirty="0">
                <a:solidFill>
                  <a:schemeClr val="dk1"/>
                </a:solidFill>
                <a:latin typeface="Calibri"/>
                <a:ea typeface="Aptos Display" panose="020B0004020202020204" pitchFamily="34" charset="0"/>
                <a:cs typeface="Calibri"/>
                <a:sym typeface="Calibri"/>
              </a:rPr>
              <a:t>New functionality is added to the FAFSA for 24-25 that indicates when a student lists a school in a state that needs to be listed in a certain order.  The student is instructed about that state’s rules and has the opportunity to easily reorder the schools using arrows next to the listed schools.</a:t>
            </a:r>
          </a:p>
          <a:p>
            <a:pPr marL="0" indent="0">
              <a:buFont typeface="Arial" panose="020B0604020202020204" pitchFamily="34" charset="0"/>
              <a:buNone/>
            </a:pPr>
            <a:endParaRPr lang="en-US" altLang="en-US" sz="2004" b="0" i="0" u="none" strike="noStrike" cap="none" dirty="0">
              <a:solidFill>
                <a:schemeClr val="dk1"/>
              </a:solidFill>
              <a:latin typeface="Calibri"/>
              <a:ea typeface="Aptos Display" panose="020B0004020202020204" pitchFamily="34" charset="0"/>
              <a:cs typeface="Calibri"/>
              <a:sym typeface="Calibri"/>
            </a:endParaRPr>
          </a:p>
          <a:p>
            <a:pPr marL="0" indent="0">
              <a:buFont typeface="Arial" panose="020B0604020202020204" pitchFamily="34" charset="0"/>
              <a:buNone/>
            </a:pPr>
            <a:r>
              <a:rPr lang="en-US" altLang="en-US" sz="2004" b="0" i="0" u="none" strike="noStrike" cap="none" dirty="0">
                <a:solidFill>
                  <a:schemeClr val="dk1"/>
                </a:solidFill>
                <a:latin typeface="Calibri"/>
                <a:ea typeface="Aptos Display" panose="020B0004020202020204" pitchFamily="34" charset="0"/>
                <a:cs typeface="Calibri"/>
                <a:sym typeface="Calibri"/>
              </a:rPr>
              <a:t>The student will receive a text message or email from OSFA encouraging the student to log in to the MASSAid</a:t>
            </a:r>
            <a:r>
              <a:rPr lang="en-US" altLang="en-US" sz="2004" b="0" i="0" u="none" strike="noStrike" cap="none" baseline="0" dirty="0">
                <a:solidFill>
                  <a:schemeClr val="dk1"/>
                </a:solidFill>
                <a:latin typeface="Calibri"/>
                <a:ea typeface="Aptos Display" panose="020B0004020202020204" pitchFamily="34" charset="0"/>
                <a:cs typeface="Calibri"/>
                <a:sym typeface="Calibri"/>
              </a:rPr>
              <a:t> Portal but the student may have NO eligibility for MA state aid</a:t>
            </a:r>
            <a:endParaRPr lang="en-US" altLang="en-US" sz="2004" b="0" i="0" u="none" strike="noStrike" cap="none" dirty="0">
              <a:solidFill>
                <a:schemeClr val="dk1"/>
              </a:solidFill>
              <a:latin typeface="Calibri"/>
              <a:ea typeface="Aptos Display" panose="020B0004020202020204" pitchFamily="34" charset="0"/>
              <a:cs typeface="Calibri"/>
              <a:sym typeface="Calibri"/>
            </a:endParaRPr>
          </a:p>
        </p:txBody>
      </p:sp>
      <p:sp>
        <p:nvSpPr>
          <p:cNvPr id="251" name="Google Shape;2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05366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97" name="Google Shape;69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altLang="en-US" sz="4400" b="0" i="0" u="none" strike="noStrike" cap="none" dirty="0">
                <a:solidFill>
                  <a:schemeClr val="dk1"/>
                </a:solidFill>
                <a:latin typeface="Calibri"/>
                <a:ea typeface="Aptos Display" panose="020B0004020202020204" pitchFamily="34" charset="0"/>
                <a:cs typeface="Calibri"/>
                <a:sym typeface="Calibri"/>
              </a:rPr>
              <a:t>FAFSA Day is part of the National College Goal Sunday Program and is a statewide volunteer program that provides free information and assistance to students and families who are applying for financial aid for postsecondary education</a:t>
            </a:r>
          </a:p>
          <a:p>
            <a:endParaRPr lang="en-US" altLang="en-US" sz="4400" b="0" i="0" u="none" strike="noStrike" cap="none" dirty="0">
              <a:solidFill>
                <a:schemeClr val="dk1"/>
              </a:solidFill>
              <a:latin typeface="Calibri"/>
              <a:ea typeface="Aptos Display" panose="020B0004020202020204" pitchFamily="34" charset="0"/>
              <a:cs typeface="Calibri"/>
              <a:sym typeface="Calibri"/>
            </a:endParaRPr>
          </a:p>
          <a:p>
            <a:pPr marL="0" indent="0">
              <a:buFont typeface="Arial" panose="020B0604020202020204" pitchFamily="34" charset="0"/>
              <a:buNone/>
            </a:pPr>
            <a:r>
              <a:rPr lang="en-US" altLang="en-US" sz="4400" b="0" i="0" u="none" strike="noStrike" cap="none" dirty="0">
                <a:solidFill>
                  <a:schemeClr val="dk1"/>
                </a:solidFill>
                <a:latin typeface="Calibri"/>
                <a:ea typeface="Aptos Display" panose="020B0004020202020204" pitchFamily="34" charset="0"/>
                <a:cs typeface="Calibri"/>
                <a:sym typeface="Calibri"/>
              </a:rPr>
              <a:t>FAFSA</a:t>
            </a:r>
            <a:r>
              <a:rPr lang="en-US" altLang="en-US" sz="4400" b="0" i="0" u="none" strike="noStrike" cap="none" baseline="0" dirty="0">
                <a:solidFill>
                  <a:schemeClr val="dk1"/>
                </a:solidFill>
                <a:latin typeface="Calibri"/>
                <a:ea typeface="Aptos Display" panose="020B0004020202020204" pitchFamily="34" charset="0"/>
                <a:cs typeface="Calibri"/>
                <a:sym typeface="Calibri"/>
              </a:rPr>
              <a:t> Day will have open virtual events this year. </a:t>
            </a:r>
            <a:endParaRPr lang="en-US" altLang="en-US" sz="4400" b="0" i="0" u="none" strike="noStrike" cap="none" dirty="0">
              <a:solidFill>
                <a:schemeClr val="dk1"/>
              </a:solidFill>
              <a:latin typeface="Calibri"/>
              <a:ea typeface="Aptos Display" panose="020B0004020202020204" pitchFamily="34" charset="0"/>
              <a:cs typeface="Calibri"/>
              <a:sym typeface="Calibri"/>
            </a:endParaRPr>
          </a:p>
          <a:p>
            <a:pPr marL="171450" indent="-171450">
              <a:buFont typeface="Arial" panose="020B0604020202020204" pitchFamily="34" charset="0"/>
              <a:buChar char="•"/>
            </a:pPr>
            <a:endParaRPr lang="en-US" altLang="en-US" sz="4400" b="0" i="0" u="none" strike="noStrike" cap="none" dirty="0">
              <a:solidFill>
                <a:schemeClr val="dk1"/>
              </a:solidFill>
              <a:latin typeface="Calibri"/>
              <a:ea typeface="Aptos Display" panose="020B0004020202020204" pitchFamily="34" charset="0"/>
              <a:cs typeface="Calibri"/>
              <a:sym typeface="Calibri"/>
            </a:endParaRPr>
          </a:p>
          <a:p>
            <a:r>
              <a:rPr lang="en-US" altLang="en-US" sz="4400" b="0" i="0" u="none" strike="noStrike" cap="none" dirty="0">
                <a:solidFill>
                  <a:schemeClr val="dk1"/>
                </a:solidFill>
                <a:latin typeface="Calibri"/>
                <a:ea typeface="Aptos Display" panose="020B0004020202020204" pitchFamily="34" charset="0"/>
                <a:cs typeface="Calibri"/>
                <a:sym typeface="Calibri"/>
              </a:rPr>
              <a:t>Educational Opportunity Centers offer free assistance with financial aid. Right now staff</a:t>
            </a:r>
            <a:r>
              <a:rPr lang="en-US" altLang="en-US" sz="4400" b="0" i="0" u="none" strike="noStrike" cap="none" baseline="0" dirty="0">
                <a:solidFill>
                  <a:schemeClr val="dk1"/>
                </a:solidFill>
                <a:latin typeface="Calibri"/>
                <a:ea typeface="Aptos Display" panose="020B0004020202020204" pitchFamily="34" charset="0"/>
                <a:cs typeface="Calibri"/>
                <a:sym typeface="Calibri"/>
              </a:rPr>
              <a:t> are meeting with students via phone and Zoom. They will begin soon trying to meet with students in person at their Worcester office. </a:t>
            </a:r>
            <a:r>
              <a:rPr lang="en-US" sz="2400" b="0" i="0" u="none" strike="noStrike" kern="1200" cap="none" dirty="0">
                <a:solidFill>
                  <a:schemeClr val="tx1"/>
                </a:solidFill>
                <a:effectLst/>
                <a:latin typeface="Calibri"/>
                <a:ea typeface="Calibri"/>
                <a:cs typeface="Calibri"/>
                <a:sym typeface="Calibri"/>
              </a:rPr>
              <a:t>Many of the programs (EOCs) are housed in schools so appointments will be subject to the rules of the particular schools system but, in general, students can always be helped remotely.</a:t>
            </a:r>
            <a:r>
              <a:rPr lang="en-US" sz="2400" b="0" i="0" u="none" strike="noStrike" kern="1200" cap="none" baseline="0" dirty="0">
                <a:solidFill>
                  <a:schemeClr val="tx1"/>
                </a:solidFill>
                <a:effectLst/>
                <a:latin typeface="Calibri"/>
                <a:ea typeface="Calibri"/>
                <a:cs typeface="Calibri"/>
                <a:sym typeface="Calibri"/>
              </a:rPr>
              <a:t> S</a:t>
            </a:r>
            <a:r>
              <a:rPr lang="en-US" sz="2400" b="0" i="0" u="none" strike="noStrike" kern="1200" cap="none" dirty="0">
                <a:solidFill>
                  <a:schemeClr val="tx1"/>
                </a:solidFill>
                <a:effectLst/>
                <a:latin typeface="Calibri"/>
                <a:ea typeface="Calibri"/>
                <a:cs typeface="Calibri"/>
                <a:sym typeface="Calibri"/>
              </a:rPr>
              <a:t>chools will add some limited in-person counseling when appropriate.  The former ASA help center housed at the Boston Public Library is now operated by MassEdCO.  Currently no one is in the library so these counselors are helping students remotely. The MassEdCO website will continue to be updated as things evolve so it is always good to send students there and encourage them to call or e-mail.</a:t>
            </a:r>
          </a:p>
          <a:p>
            <a:pPr marL="0" indent="0">
              <a:buFont typeface="Arial" panose="020B0604020202020204" pitchFamily="34" charset="0"/>
              <a:buNone/>
            </a:pPr>
            <a:endParaRPr lang="en-US" altLang="en-US" sz="4400" b="0" i="0" u="none" strike="noStrike" cap="none" dirty="0">
              <a:solidFill>
                <a:schemeClr val="dk1"/>
              </a:solidFill>
              <a:latin typeface="Calibri"/>
              <a:ea typeface="Aptos Display" panose="020B0004020202020204" pitchFamily="34" charset="0"/>
              <a:cs typeface="Calibri"/>
              <a:sym typeface="Calibri"/>
            </a:endParaRPr>
          </a:p>
          <a:p>
            <a:pPr marL="0" indent="0">
              <a:buFont typeface="Arial" panose="020B0604020202020204" pitchFamily="34" charset="0"/>
              <a:buNone/>
            </a:pPr>
            <a:r>
              <a:rPr lang="en-US" altLang="en-US" sz="4400" b="0" i="0" u="none" strike="noStrike" cap="none" dirty="0">
                <a:solidFill>
                  <a:schemeClr val="dk1"/>
                </a:solidFill>
                <a:latin typeface="Calibri"/>
                <a:ea typeface="Aptos Display" panose="020B0004020202020204" pitchFamily="34" charset="0"/>
                <a:cs typeface="Calibri"/>
                <a:sym typeface="Calibri"/>
              </a:rPr>
              <a:t>Students can search for scholarships on Fastweb.com</a:t>
            </a:r>
            <a:r>
              <a:rPr lang="en-US" altLang="en-US" sz="4400" b="0" i="0" u="none" strike="noStrike" cap="none" baseline="0" dirty="0">
                <a:solidFill>
                  <a:schemeClr val="dk1"/>
                </a:solidFill>
                <a:latin typeface="Calibri"/>
                <a:ea typeface="Aptos Display" panose="020B0004020202020204" pitchFamily="34" charset="0"/>
                <a:cs typeface="Calibri"/>
                <a:sym typeface="Calibri"/>
              </a:rPr>
              <a:t> as well as mefapathway.org</a:t>
            </a:r>
            <a:endParaRPr lang="en-US" altLang="en-US" sz="4400" b="0" i="0" u="none" strike="noStrike" cap="none" dirty="0">
              <a:solidFill>
                <a:schemeClr val="dk1"/>
              </a:solidFill>
              <a:latin typeface="Calibri"/>
              <a:ea typeface="Aptos Display" panose="020B0004020202020204" pitchFamily="34" charset="0"/>
              <a:cs typeface="Calibri"/>
              <a:sym typeface="Calibri"/>
            </a:endParaRPr>
          </a:p>
        </p:txBody>
      </p:sp>
      <p:sp>
        <p:nvSpPr>
          <p:cNvPr id="704" name="Google Shape;70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88127" indent="-188127">
              <a:buFontTx/>
              <a:buChar char="•"/>
            </a:pPr>
            <a:r>
              <a:rPr lang="en-US" altLang="en-US" sz="2400" dirty="0">
                <a:latin typeface="Arial" pitchFamily="34" charset="0"/>
                <a:ea typeface="Aptos Display" panose="020B0004020202020204" pitchFamily="34" charset="0"/>
                <a:cs typeface="Aptos Display" panose="020B0004020202020204" pitchFamily="34" charset="0"/>
              </a:rPr>
              <a:t>Mention that MEFA emails will keep families on track with this calendar</a:t>
            </a:r>
          </a:p>
          <a:p>
            <a:pPr marL="188127" indent="-188127">
              <a:buFontTx/>
              <a:buChar char="•"/>
            </a:pPr>
            <a:r>
              <a:rPr lang="en-US" altLang="en-US" sz="2400" dirty="0">
                <a:latin typeface="Arial" pitchFamily="34" charset="0"/>
                <a:ea typeface="Aptos Display" panose="020B0004020202020204" pitchFamily="34" charset="0"/>
                <a:cs typeface="Aptos Display" panose="020B0004020202020204" pitchFamily="34" charset="0"/>
              </a:rPr>
              <a:t>Mention that there is a similar timeline on the handout</a:t>
            </a:r>
          </a:p>
          <a:p>
            <a:pPr marL="188127" indent="-188127">
              <a:buFontTx/>
              <a:buChar char="•"/>
            </a:pPr>
            <a:r>
              <a:rPr lang="en-US" altLang="en-US" sz="2400" dirty="0">
                <a:latin typeface="Arial" pitchFamily="34" charset="0"/>
                <a:ea typeface="Aptos Display" panose="020B0004020202020204" pitchFamily="34" charset="0"/>
                <a:cs typeface="Aptos Display" panose="020B0004020202020204" pitchFamily="34" charset="0"/>
              </a:rPr>
              <a:t>Many colleges have moved up</a:t>
            </a:r>
            <a:r>
              <a:rPr lang="en-US" altLang="en-US" sz="2400" baseline="0" dirty="0">
                <a:latin typeface="Arial" pitchFamily="34" charset="0"/>
                <a:ea typeface="Aptos Display" panose="020B0004020202020204" pitchFamily="34" charset="0"/>
                <a:cs typeface="Aptos Display" panose="020B0004020202020204" pitchFamily="34" charset="0"/>
              </a:rPr>
              <a:t> their FA deadlines to an earlier date; some have done so mid-year. </a:t>
            </a:r>
          </a:p>
          <a:p>
            <a:pPr marL="188127" indent="-188127">
              <a:buFontTx/>
              <a:buChar char="•"/>
            </a:pPr>
            <a:r>
              <a:rPr lang="en-US" altLang="en-US" sz="2400" baseline="0" dirty="0">
                <a:latin typeface="Arial" pitchFamily="34" charset="0"/>
                <a:ea typeface="Aptos Display" panose="020B0004020202020204" pitchFamily="34" charset="0"/>
                <a:cs typeface="Aptos Display" panose="020B0004020202020204" pitchFamily="34" charset="0"/>
              </a:rPr>
              <a:t>Check college websites for details on all deadlines. </a:t>
            </a:r>
            <a:endParaRPr lang="en-US" altLang="en-US" sz="2400" dirty="0">
              <a:latin typeface="Arial" pitchFamily="34" charset="0"/>
              <a:ea typeface="Aptos Display" panose="020B0004020202020204" pitchFamily="34" charset="0"/>
              <a:cs typeface="Aptos Display" panose="020B0004020202020204" pitchFamily="34" charset="0"/>
            </a:endParaRPr>
          </a:p>
        </p:txBody>
      </p:sp>
      <p:sp>
        <p:nvSpPr>
          <p:cNvPr id="715" name="Google Shape;71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indent="-171450" eaLnBrk="1" hangingPunct="1">
              <a:spcBef>
                <a:spcPct val="0"/>
              </a:spcBef>
              <a:buFont typeface="Arial" panose="020B0604020202020204" pitchFamily="34" charset="0"/>
              <a:buChar char="•"/>
            </a:pPr>
            <a:r>
              <a:rPr lang="en-US" altLang="en-US" dirty="0">
                <a:ea typeface="Aptos Display" panose="020B0004020202020204" pitchFamily="34" charset="0"/>
              </a:rPr>
              <a:t>Families should research financial aid deadlines and requirements now to begin the financial aid process.</a:t>
            </a:r>
          </a:p>
          <a:p>
            <a:pPr marL="171450" indent="-171450" eaLnBrk="1" hangingPunct="1">
              <a:spcBef>
                <a:spcPct val="0"/>
              </a:spcBef>
              <a:buFont typeface="Arial" panose="020B0604020202020204" pitchFamily="34" charset="0"/>
              <a:buChar char="•"/>
            </a:pPr>
            <a:r>
              <a:rPr lang="en-US" altLang="en-US" dirty="0">
                <a:ea typeface="Aptos Display" panose="020B0004020202020204" pitchFamily="34" charset="0"/>
              </a:rPr>
              <a:t>Families (both student and parent) should get an FSA ID now.</a:t>
            </a:r>
          </a:p>
          <a:p>
            <a:pPr marL="171450" indent="-171450" eaLnBrk="1" hangingPunct="1">
              <a:spcBef>
                <a:spcPct val="0"/>
              </a:spcBef>
              <a:buFont typeface="Arial" panose="020B0604020202020204" pitchFamily="34" charset="0"/>
              <a:buChar char="•"/>
            </a:pPr>
            <a:r>
              <a:rPr lang="en-US" altLang="en-US" dirty="0">
                <a:ea typeface="Aptos Display" panose="020B0004020202020204" pitchFamily="34" charset="0"/>
              </a:rPr>
              <a:t>Families should talk together about college costs and how the family together will plan to pay for college</a:t>
            </a:r>
          </a:p>
          <a:p>
            <a:pPr marL="171450" indent="-171450" eaLnBrk="1" hangingPunct="1">
              <a:spcBef>
                <a:spcPct val="0"/>
              </a:spcBef>
              <a:buFont typeface="Arial" panose="020B0604020202020204" pitchFamily="34" charset="0"/>
              <a:buChar char="•"/>
            </a:pPr>
            <a:r>
              <a:rPr lang="en-US" altLang="en-US" dirty="0">
                <a:ea typeface="Aptos Display" panose="020B0004020202020204" pitchFamily="34" charset="0"/>
              </a:rPr>
              <a:t>Remind families to use Net Price Calculators on college websites</a:t>
            </a:r>
          </a:p>
          <a:p>
            <a:pPr marL="171450" indent="-171450" eaLnBrk="1" hangingPunct="1">
              <a:spcBef>
                <a:spcPct val="0"/>
              </a:spcBef>
              <a:buFont typeface="Arial" panose="020B0604020202020204" pitchFamily="34" charset="0"/>
              <a:buChar char="•"/>
            </a:pPr>
            <a:r>
              <a:rPr lang="en-US" altLang="en-US" dirty="0">
                <a:ea typeface="Aptos Display" panose="020B0004020202020204" pitchFamily="34" charset="0"/>
              </a:rPr>
              <a:t>Families</a:t>
            </a:r>
            <a:r>
              <a:rPr lang="en-US" altLang="en-US" baseline="0" dirty="0">
                <a:ea typeface="Aptos Display" panose="020B0004020202020204" pitchFamily="34" charset="0"/>
              </a:rPr>
              <a:t> can sign up for upcoming webinars on mefa.org/events and also watch webinar recordings (listed in the right-hand sidebar)</a:t>
            </a:r>
            <a:endParaRPr lang="en-US" altLang="en-US" dirty="0">
              <a:ea typeface="Aptos Display" panose="020B0004020202020204" pitchFamily="34" charset="0"/>
            </a:endParaRPr>
          </a:p>
          <a:p>
            <a:pPr marL="171450" indent="-171450" eaLnBrk="1" hangingPunct="1">
              <a:spcBef>
                <a:spcPct val="0"/>
              </a:spcBef>
              <a:buFont typeface="Arial" panose="020B0604020202020204" pitchFamily="34" charset="0"/>
              <a:buChar char="•"/>
            </a:pPr>
            <a:r>
              <a:rPr lang="en-US" altLang="en-US" dirty="0">
                <a:ea typeface="Aptos Display" panose="020B0004020202020204" pitchFamily="34" charset="0"/>
              </a:rPr>
              <a:t>Also on this slide, you can point to the timeline in the handout, which will guide parents on the next steps within this process.</a:t>
            </a:r>
          </a:p>
          <a:p>
            <a:pPr marL="171450" indent="-171450" eaLnBrk="1" hangingPunct="1">
              <a:spcBef>
                <a:spcPct val="0"/>
              </a:spcBef>
              <a:buFont typeface="Arial" panose="020B0604020202020204" pitchFamily="34" charset="0"/>
              <a:buChar char="•"/>
            </a:pPr>
            <a:r>
              <a:rPr lang="en-US" altLang="en-US" dirty="0">
                <a:ea typeface="Aptos Display" panose="020B0004020202020204" pitchFamily="34" charset="0"/>
              </a:rPr>
              <a:t>Families</a:t>
            </a:r>
            <a:r>
              <a:rPr lang="en-US" altLang="en-US" baseline="0" dirty="0">
                <a:ea typeface="Aptos Display" panose="020B0004020202020204" pitchFamily="34" charset="0"/>
              </a:rPr>
              <a:t> can find the </a:t>
            </a:r>
            <a:r>
              <a:rPr lang="en-US" altLang="en-US" i="1" baseline="0" dirty="0">
                <a:ea typeface="Aptos Display" panose="020B0004020202020204" pitchFamily="34" charset="0"/>
              </a:rPr>
              <a:t>Timeline for College Admissions and Financial Aid </a:t>
            </a:r>
            <a:r>
              <a:rPr lang="en-US" altLang="en-US" baseline="0" dirty="0">
                <a:ea typeface="Aptos Display" panose="020B0004020202020204" pitchFamily="34" charset="0"/>
              </a:rPr>
              <a:t>by using the search bar at the top of the mefa.org homepage</a:t>
            </a:r>
            <a:endParaRPr lang="en-US" altLang="en-US" dirty="0">
              <a:ea typeface="Aptos Display" panose="020B0004020202020204" pitchFamily="34" charset="0"/>
            </a:endParaRPr>
          </a:p>
        </p:txBody>
      </p:sp>
      <p:sp>
        <p:nvSpPr>
          <p:cNvPr id="735" name="Google Shape;73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en-US" dirty="0">
                <a:latin typeface="Arial" pitchFamily="34" charset="0"/>
                <a:ea typeface="Aptos Display" panose="020B0004020202020204" pitchFamily="34" charset="0"/>
                <a:cs typeface="Aptos Display" panose="020B0004020202020204" pitchFamily="34" charset="0"/>
              </a:rPr>
              <a:t>Agenda slide – introduce the topics to be discussed during the seminar</a:t>
            </a:r>
          </a:p>
        </p:txBody>
      </p:sp>
      <p:sp>
        <p:nvSpPr>
          <p:cNvPr id="199" name="Google Shape;19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The interest</a:t>
            </a:r>
            <a:r>
              <a:rPr lang="en-US" altLang="en-US" sz="2004" b="0" i="0" u="none" strike="noStrike" cap="none" baseline="0" dirty="0">
                <a:solidFill>
                  <a:schemeClr val="dk1"/>
                </a:solidFill>
                <a:latin typeface="Calibri"/>
                <a:ea typeface="Aptos Display" panose="020B0004020202020204" pitchFamily="34" charset="0"/>
                <a:cs typeface="Calibri"/>
                <a:sym typeface="Calibri"/>
              </a:rPr>
              <a:t> rate for 2023-24 Federal Direct Student Loans will be set in May</a:t>
            </a:r>
            <a:endParaRPr lang="en-US" altLang="en-US" sz="2004" b="0" i="0" u="none" strike="noStrike" cap="none" dirty="0">
              <a:solidFill>
                <a:schemeClr val="dk1"/>
              </a:solidFill>
              <a:latin typeface="Calibri"/>
              <a:ea typeface="Aptos Display" panose="020B0004020202020204" pitchFamily="34" charset="0"/>
              <a:cs typeface="Calibri"/>
              <a:sym typeface="Calibri"/>
            </a:endParaRP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Federal loan options should ALWAYS be considered before private options. If you do not use the eligible</a:t>
            </a:r>
            <a:r>
              <a:rPr lang="en-US" altLang="en-US" sz="2004" b="0" i="0" u="none" strike="noStrike" cap="none" baseline="0" dirty="0">
                <a:solidFill>
                  <a:schemeClr val="dk1"/>
                </a:solidFill>
                <a:latin typeface="Calibri"/>
                <a:ea typeface="Aptos Display" panose="020B0004020202020204" pitchFamily="34" charset="0"/>
                <a:cs typeface="Calibri"/>
                <a:sym typeface="Calibri"/>
              </a:rPr>
              <a:t> amount in any given year, you will not be able to borrower that amount in future years. i.e. If a student does not borrow freshman year loan of $5,500, they will not be able to borrow the $5,500 in sophomore year. Use it or lose it. </a:t>
            </a:r>
            <a:endParaRPr lang="en-US" altLang="en-US" sz="2004" b="0" i="0" u="none" strike="noStrike" cap="none" dirty="0">
              <a:solidFill>
                <a:schemeClr val="dk1"/>
              </a:solidFill>
              <a:latin typeface="Calibri"/>
              <a:ea typeface="Aptos Display" panose="020B0004020202020204" pitchFamily="34" charset="0"/>
              <a:cs typeface="Calibri"/>
              <a:sym typeface="Calibri"/>
            </a:endParaRP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Direct Loans are student loans</a:t>
            </a: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Subsidized loans count within the total financial aid that is filling in the financial need, so they can’t cover the SAI</a:t>
            </a: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Go over loan details and limits:</a:t>
            </a:r>
          </a:p>
          <a:p>
            <a:pPr marL="628650" lvl="1"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Student Direct Loan: $5,500 FR, $6,500 SO, $7,500 JR &amp; SR – these all include a $2,000 Unsub DL Loan each year</a:t>
            </a: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Tell families that even students with NO financial need can receive a $5,500 Unsubsidized Direct Loan</a:t>
            </a: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Start the kitchen table conversations now as a family about affordable monthly payments and debt that students will be able to afford based on future earnings. </a:t>
            </a:r>
          </a:p>
          <a:p>
            <a:pPr marL="628650" lvl="1"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$300 is the approximate monthly payment for a student who borrows $27,000, which is the amount of 4 years of maximum Direct Loans</a:t>
            </a:r>
          </a:p>
          <a:p>
            <a:pPr marL="628650" lvl="1"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$32,000-$34,000 is the APPROXIMATE amount in</a:t>
            </a:r>
            <a:r>
              <a:rPr lang="en-US" altLang="en-US" sz="2004" b="0" i="0" u="none" strike="noStrike" cap="none" baseline="0" dirty="0">
                <a:solidFill>
                  <a:schemeClr val="dk1"/>
                </a:solidFill>
                <a:latin typeface="Calibri"/>
                <a:ea typeface="Aptos Display" panose="020B0004020202020204" pitchFamily="34" charset="0"/>
                <a:cs typeface="Calibri"/>
                <a:sym typeface="Calibri"/>
              </a:rPr>
              <a:t> total debt, including interest, if someone borrowed $27,000</a:t>
            </a:r>
            <a:r>
              <a:rPr lang="en-US" altLang="en-US" sz="2004" b="0" i="0" u="none" strike="noStrike" cap="none" dirty="0">
                <a:solidFill>
                  <a:schemeClr val="dk1"/>
                </a:solidFill>
                <a:latin typeface="Calibri"/>
                <a:ea typeface="Aptos Display" panose="020B0004020202020204" pitchFamily="34" charset="0"/>
                <a:cs typeface="Calibri"/>
                <a:sym typeface="Calibri"/>
              </a:rPr>
              <a:t>. </a:t>
            </a: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Student will need to sign a Master Promissory Note and complete entrance counseling on StudentLoans.gov</a:t>
            </a: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Direct Loan – all U.S. citizens/permanent residents are eligible </a:t>
            </a: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Students whose parents are denied for the PLUS loan are automatically eligible for a $4K (FR &amp; SO) or $5K (JR &amp; SR) Unsub Direct Loan – these amounts are in addition to the limits above</a:t>
            </a: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Many repayment options are available for borrowers, including those tied to the</a:t>
            </a:r>
            <a:r>
              <a:rPr lang="en-US" altLang="en-US" sz="2004" b="0" i="0" u="none" strike="noStrike" cap="none" baseline="0" dirty="0">
                <a:solidFill>
                  <a:schemeClr val="dk1"/>
                </a:solidFill>
                <a:latin typeface="Calibri"/>
                <a:ea typeface="Aptos Display" panose="020B0004020202020204" pitchFamily="34" charset="0"/>
                <a:cs typeface="Calibri"/>
                <a:sym typeface="Calibri"/>
              </a:rPr>
              <a:t> new grad’s income</a:t>
            </a:r>
            <a:r>
              <a:rPr lang="en-US" altLang="ja-JP" sz="2004" b="0" i="0" u="none" strike="noStrike" cap="none" dirty="0">
                <a:solidFill>
                  <a:schemeClr val="dk1"/>
                </a:solidFill>
                <a:latin typeface="Calibri"/>
                <a:ea typeface="Aptos Display" panose="020B0004020202020204" pitchFamily="34" charset="0"/>
                <a:cs typeface="Calibri"/>
                <a:sym typeface="Calibri"/>
              </a:rPr>
              <a:t>. Forgiveness provisions exist for certain professions. See StudentLoans.gov for details. All Direct Loans don’t have to be repaid until after the student leaves school.</a:t>
            </a: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What is reasonable student loan debt? </a:t>
            </a:r>
            <a:r>
              <a:rPr lang="en-US" altLang="en-US" sz="2004" b="0" i="0" u="none" strike="noStrike" cap="none" dirty="0">
                <a:solidFill>
                  <a:srgbClr val="FF0000"/>
                </a:solidFill>
                <a:latin typeface="Calibri"/>
                <a:ea typeface="Aptos Display" panose="020B0004020202020204" pitchFamily="34" charset="0"/>
                <a:cs typeface="Calibri"/>
                <a:sym typeface="Calibri"/>
              </a:rPr>
              <a:t>On average, student borrowers who graduated in 2017 owed $28,650 according to TICAS</a:t>
            </a: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Additional Loan Options:</a:t>
            </a:r>
          </a:p>
          <a:p>
            <a:pPr marL="628650" lvl="1"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NIL: A MA state loan for low-income students; not available at all schools</a:t>
            </a: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Parents who want loans will have to apply for them separately and will need to be credit-worthy (a PLUS Loan is a federal parent loan but still requires a credit-worthy borrower and an application)</a:t>
            </a: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Students who want an additional loan will need to apply through a private source and will need a credit-worthy co-borrower</a:t>
            </a: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Many private loans offer multiple repayment options allowing families to start make payments while the student is in school or to defer payments until after the student graduates</a:t>
            </a:r>
          </a:p>
        </p:txBody>
      </p:sp>
      <p:sp>
        <p:nvSpPr>
          <p:cNvPr id="251" name="Google Shape;2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2130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0" name="Google Shape;2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indent="-171450">
              <a:buFont typeface="Arial" panose="020B0604020202020204" pitchFamily="34" charset="0"/>
              <a:buChar char="•"/>
              <a:defRPr/>
            </a:pPr>
            <a:r>
              <a:rPr lang="en-US" altLang="en-US" dirty="0"/>
              <a:t>Financial aid is simply money to help students pay for college</a:t>
            </a:r>
          </a:p>
          <a:p>
            <a:pPr marL="171450" indent="-171450">
              <a:buFont typeface="Arial" panose="020B0604020202020204" pitchFamily="34" charset="0"/>
              <a:buChar char="•"/>
              <a:defRPr/>
            </a:pPr>
            <a:r>
              <a:rPr lang="en-US" altLang="en-US" dirty="0"/>
              <a:t>THREE main types of financial aid</a:t>
            </a:r>
          </a:p>
          <a:p>
            <a:pPr marL="171450" indent="-171450">
              <a:buFont typeface="Arial" panose="020B0604020202020204" pitchFamily="34" charset="0"/>
              <a:buChar char="•"/>
              <a:defRPr/>
            </a:pPr>
            <a:r>
              <a:rPr lang="en-US" altLang="en-US" dirty="0"/>
              <a:t>Grants and scholarships are allocations of free money, also known as gift aid, which do not need to be repaid</a:t>
            </a:r>
          </a:p>
          <a:p>
            <a:pPr marL="171450" indent="-171450">
              <a:buFont typeface="Arial" panose="020B0604020202020204" pitchFamily="34" charset="0"/>
              <a:buChar char="•"/>
              <a:defRPr/>
            </a:pPr>
            <a:r>
              <a:rPr lang="en-US" altLang="en-US" dirty="0"/>
              <a:t>Work-study does not come off the student</a:t>
            </a:r>
            <a:r>
              <a:rPr lang="ja-JP" altLang="en-US" dirty="0"/>
              <a:t>’</a:t>
            </a:r>
            <a:r>
              <a:rPr lang="en-US" altLang="ja-JP" dirty="0"/>
              <a:t>s bill and is a set amount of funding saved for a student to earn while on campus working in a part-time job</a:t>
            </a:r>
          </a:p>
          <a:p>
            <a:pPr marL="171450" indent="-171450">
              <a:buFont typeface="Arial" panose="020B0604020202020204" pitchFamily="34" charset="0"/>
              <a:buChar char="•"/>
              <a:defRPr/>
            </a:pPr>
            <a:r>
              <a:rPr lang="en-US" altLang="ja-JP" dirty="0"/>
              <a:t>Work-study earnings are paid in paycheck form</a:t>
            </a:r>
          </a:p>
          <a:p>
            <a:pPr marL="171450" indent="-171450" defTabSz="456422">
              <a:buFont typeface="Arial" panose="020B0604020202020204" pitchFamily="34" charset="0"/>
              <a:buChar char="•"/>
              <a:defRPr/>
            </a:pPr>
            <a:r>
              <a:rPr lang="en-US" dirty="0"/>
              <a:t>Earnings from a co-op program or a work-study position are taxable but excluded from total income within the federal financial aid calculation</a:t>
            </a:r>
          </a:p>
          <a:p>
            <a:pPr marL="171450" indent="-171450">
              <a:buFont typeface="Arial" panose="020B0604020202020204" pitchFamily="34" charset="0"/>
              <a:buChar char="•"/>
              <a:defRPr/>
            </a:pPr>
            <a:r>
              <a:rPr lang="en-US" altLang="en-US" dirty="0"/>
              <a:t>Federal student loans are considered financial aid because of their special repayment terms. As well, they are the only option for a college student to borrow a loan without a co-signer at a low, fixed interest rate</a:t>
            </a:r>
          </a:p>
          <a:p>
            <a:pPr marL="171450" indent="-171450">
              <a:buFont typeface="Arial" panose="020B0604020202020204" pitchFamily="34" charset="0"/>
              <a:buChar char="•"/>
              <a:defRPr/>
            </a:pPr>
            <a:r>
              <a:rPr lang="en-US" altLang="en-US" dirty="0"/>
              <a:t>Student loans must be repaid</a:t>
            </a:r>
          </a:p>
          <a:p>
            <a:pPr marL="171450" indent="-171450">
              <a:buFont typeface="Arial" panose="020B0604020202020204" pitchFamily="34" charset="0"/>
              <a:buChar char="•"/>
              <a:defRPr/>
            </a:pPr>
            <a:r>
              <a:rPr lang="en-US" altLang="ja-JP" dirty="0"/>
              <a:t>Y</a:t>
            </a:r>
            <a:r>
              <a:rPr lang="en-US" altLang="en-US" dirty="0"/>
              <a:t>ou do not</a:t>
            </a:r>
            <a:r>
              <a:rPr lang="en-US" altLang="ja-JP" dirty="0"/>
              <a:t> have to accept loans or work-study</a:t>
            </a:r>
          </a:p>
        </p:txBody>
      </p:sp>
      <p:sp>
        <p:nvSpPr>
          <p:cNvPr id="217" name="Google Shape;21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The interest</a:t>
            </a:r>
            <a:r>
              <a:rPr lang="en-US" altLang="en-US" sz="2004" b="0" i="0" u="none" strike="noStrike" cap="none" baseline="0" dirty="0">
                <a:solidFill>
                  <a:schemeClr val="dk1"/>
                </a:solidFill>
                <a:latin typeface="Calibri"/>
                <a:ea typeface="Aptos Display" panose="020B0004020202020204" pitchFamily="34" charset="0"/>
                <a:cs typeface="Calibri"/>
                <a:sym typeface="Calibri"/>
              </a:rPr>
              <a:t> rate for 2023-24 Federal Direct Student Loans will be set in May</a:t>
            </a:r>
            <a:endParaRPr lang="en-US" altLang="en-US" sz="2004" b="0" i="0" u="none" strike="noStrike" cap="none" dirty="0">
              <a:solidFill>
                <a:schemeClr val="dk1"/>
              </a:solidFill>
              <a:latin typeface="Calibri"/>
              <a:ea typeface="Aptos Display" panose="020B0004020202020204" pitchFamily="34" charset="0"/>
              <a:cs typeface="Calibri"/>
              <a:sym typeface="Calibri"/>
            </a:endParaRP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Federal loan options should ALWAYS be considered before private options. If you do not use the eligible</a:t>
            </a:r>
            <a:r>
              <a:rPr lang="en-US" altLang="en-US" sz="2004" b="0" i="0" u="none" strike="noStrike" cap="none" baseline="0" dirty="0">
                <a:solidFill>
                  <a:schemeClr val="dk1"/>
                </a:solidFill>
                <a:latin typeface="Calibri"/>
                <a:ea typeface="Aptos Display" panose="020B0004020202020204" pitchFamily="34" charset="0"/>
                <a:cs typeface="Calibri"/>
                <a:sym typeface="Calibri"/>
              </a:rPr>
              <a:t> amount in any given year, you will not be able to borrower that amount in future years. i.e. If a student does not borrow freshman year loan of $5,500, they will not be able to borrow the $5,500 in sophomore year. Use it or lose it. </a:t>
            </a:r>
            <a:endParaRPr lang="en-US" altLang="en-US" sz="2004" b="0" i="0" u="none" strike="noStrike" cap="none" dirty="0">
              <a:solidFill>
                <a:schemeClr val="dk1"/>
              </a:solidFill>
              <a:latin typeface="Calibri"/>
              <a:ea typeface="Aptos Display" panose="020B0004020202020204" pitchFamily="34" charset="0"/>
              <a:cs typeface="Calibri"/>
              <a:sym typeface="Calibri"/>
            </a:endParaRP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Direct Loans are student loans</a:t>
            </a: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Subsidized loans count within the total financial aid that is filling in the financial need, so they can’t cover the SAI</a:t>
            </a: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Go over loan details and limits:</a:t>
            </a:r>
          </a:p>
          <a:p>
            <a:pPr marL="628650" lvl="1"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Student Direct Loan: $5,500 FR, $6,500 SO, $7,500 JR &amp; SR – these all include a $2,000 Unsub DL Loan each year</a:t>
            </a: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Tell families that even students with NO financial need can receive a $5,500 Unsubsidized Direct Loan</a:t>
            </a: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Start the kitchen table conversations now as a family about affordable monthly payments and debt that students will be able to afford based on future earnings. </a:t>
            </a:r>
          </a:p>
          <a:p>
            <a:pPr marL="628650" lvl="1"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$300 is the approximate monthly payment for a student who borrows $27,000, which is the amount of 4 years of maximum Direct Loans</a:t>
            </a:r>
          </a:p>
          <a:p>
            <a:pPr marL="628650" lvl="1"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$32,000-$34,000 is the APPROXIMATE amount in</a:t>
            </a:r>
            <a:r>
              <a:rPr lang="en-US" altLang="en-US" sz="2004" b="0" i="0" u="none" strike="noStrike" cap="none" baseline="0" dirty="0">
                <a:solidFill>
                  <a:schemeClr val="dk1"/>
                </a:solidFill>
                <a:latin typeface="Calibri"/>
                <a:ea typeface="Aptos Display" panose="020B0004020202020204" pitchFamily="34" charset="0"/>
                <a:cs typeface="Calibri"/>
                <a:sym typeface="Calibri"/>
              </a:rPr>
              <a:t> total debt, including interest, if someone borrowed $27,000</a:t>
            </a:r>
            <a:r>
              <a:rPr lang="en-US" altLang="en-US" sz="2004" b="0" i="0" u="none" strike="noStrike" cap="none" dirty="0">
                <a:solidFill>
                  <a:schemeClr val="dk1"/>
                </a:solidFill>
                <a:latin typeface="Calibri"/>
                <a:ea typeface="Aptos Display" panose="020B0004020202020204" pitchFamily="34" charset="0"/>
                <a:cs typeface="Calibri"/>
                <a:sym typeface="Calibri"/>
              </a:rPr>
              <a:t>. </a:t>
            </a: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Student will need to sign a Master Promissory Note and complete entrance counseling on StudentLoans.gov</a:t>
            </a: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Direct Loan – all U.S. citizens/permanent residents are eligible </a:t>
            </a: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Students whose parents are denied for the PLUS loan are automatically eligible for a $4K (FR &amp; SO) or $5K (JR &amp; SR) Unsub Direct Loan – these amounts are in addition to the limits above</a:t>
            </a: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Many repayment options are available for borrowers, including those tied to the</a:t>
            </a:r>
            <a:r>
              <a:rPr lang="en-US" altLang="en-US" sz="2004" b="0" i="0" u="none" strike="noStrike" cap="none" baseline="0" dirty="0">
                <a:solidFill>
                  <a:schemeClr val="dk1"/>
                </a:solidFill>
                <a:latin typeface="Calibri"/>
                <a:ea typeface="Aptos Display" panose="020B0004020202020204" pitchFamily="34" charset="0"/>
                <a:cs typeface="Calibri"/>
                <a:sym typeface="Calibri"/>
              </a:rPr>
              <a:t> new grad’s income</a:t>
            </a:r>
            <a:r>
              <a:rPr lang="en-US" altLang="ja-JP" sz="2004" b="0" i="0" u="none" strike="noStrike" cap="none" dirty="0">
                <a:solidFill>
                  <a:schemeClr val="dk1"/>
                </a:solidFill>
                <a:latin typeface="Calibri"/>
                <a:ea typeface="Aptos Display" panose="020B0004020202020204" pitchFamily="34" charset="0"/>
                <a:cs typeface="Calibri"/>
                <a:sym typeface="Calibri"/>
              </a:rPr>
              <a:t>. Forgiveness provisions exist for certain professions. See StudentLoans.gov for details. All Direct Loans don’t have to be repaid until after the student leaves school.</a:t>
            </a: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What is reasonable student loan debt? </a:t>
            </a:r>
            <a:r>
              <a:rPr lang="en-US" altLang="en-US" sz="2004" b="0" i="0" u="none" strike="noStrike" cap="none" dirty="0">
                <a:solidFill>
                  <a:srgbClr val="FF0000"/>
                </a:solidFill>
                <a:latin typeface="Calibri"/>
                <a:ea typeface="Aptos Display" panose="020B0004020202020204" pitchFamily="34" charset="0"/>
                <a:cs typeface="Calibri"/>
                <a:sym typeface="Calibri"/>
              </a:rPr>
              <a:t>On average, student borrowers who graduated in 2017 owed $28,650 according to TICAS</a:t>
            </a: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Additional Loan Options:</a:t>
            </a:r>
          </a:p>
          <a:p>
            <a:pPr marL="628650" lvl="1"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NIL: A MA state loan for low-income students; not available at all schools</a:t>
            </a: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Parents who want loans will have to apply for them separately and will need to be credit-worthy (a PLUS Loan is a federal parent loan but still requires a credit-worthy borrower and an application)</a:t>
            </a: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Students who want an additional loan will need to apply through a private source and will need a credit-worthy co-borrower</a:t>
            </a:r>
          </a:p>
          <a:p>
            <a:pPr marL="171450" indent="-171450">
              <a:buFont typeface="Arial" panose="020B0604020202020204" pitchFamily="34" charset="0"/>
              <a:buChar char="•"/>
            </a:pPr>
            <a:r>
              <a:rPr lang="en-US" altLang="en-US" sz="2004" b="0" i="0" u="none" strike="noStrike" cap="none" dirty="0">
                <a:solidFill>
                  <a:schemeClr val="dk1"/>
                </a:solidFill>
                <a:latin typeface="Calibri"/>
                <a:ea typeface="Aptos Display" panose="020B0004020202020204" pitchFamily="34" charset="0"/>
                <a:cs typeface="Calibri"/>
                <a:sym typeface="Calibri"/>
              </a:rPr>
              <a:t>Many private loans offer multiple repayment options allowing families to start make payments while the student is in school or to defer payments until after the student graduates</a:t>
            </a:r>
          </a:p>
        </p:txBody>
      </p:sp>
      <p:sp>
        <p:nvSpPr>
          <p:cNvPr id="251" name="Google Shape;2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6817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indent="-171450">
              <a:buFont typeface="Arial" panose="020B0604020202020204" pitchFamily="34" charset="0"/>
              <a:buChar char="•"/>
              <a:defRPr/>
            </a:pPr>
            <a:r>
              <a:rPr lang="en-US" altLang="en-US" dirty="0">
                <a:ea typeface="Aptos Display" panose="020B0004020202020204" pitchFamily="34" charset="0"/>
                <a:cs typeface="Aptos Display" panose="020B0004020202020204" pitchFamily="34" charset="0"/>
              </a:rPr>
              <a:t>Financial aid comes from four primary sources. Each source has different requirements for eligibility.</a:t>
            </a:r>
          </a:p>
          <a:p>
            <a:pPr marL="171450" indent="-171450">
              <a:buFont typeface="Arial" panose="020B0604020202020204" pitchFamily="34" charset="0"/>
              <a:buChar char="•"/>
              <a:defRPr/>
            </a:pPr>
            <a:endParaRPr lang="en-US" altLang="en-US" dirty="0">
              <a:ea typeface="Aptos Display" panose="020B0004020202020204" pitchFamily="34" charset="0"/>
              <a:cs typeface="Aptos Display" panose="020B0004020202020204" pitchFamily="34" charset="0"/>
            </a:endParaRPr>
          </a:p>
          <a:p>
            <a:pPr marL="171450" indent="-171450">
              <a:buFont typeface="Arial" panose="020B0604020202020204" pitchFamily="34" charset="0"/>
              <a:buChar char="•"/>
              <a:defRPr/>
            </a:pPr>
            <a:r>
              <a:rPr lang="en-US" altLang="en-US" dirty="0">
                <a:ea typeface="Aptos Display" panose="020B0004020202020204" pitchFamily="34" charset="0"/>
                <a:cs typeface="Aptos Display" panose="020B0004020202020204" pitchFamily="34" charset="0"/>
              </a:rPr>
              <a:t>Federal: Most federal grants are allocated for lower income families; work-study is reserved for students with financial need; Every student eligible to apply for federal financial aid can receive federal student loans; tax incentives are credits on federal tax returns</a:t>
            </a:r>
          </a:p>
          <a:p>
            <a:pPr marL="171450" indent="-171450">
              <a:buFont typeface="Arial" panose="020B0604020202020204" pitchFamily="34" charset="0"/>
              <a:buChar char="•"/>
              <a:defRPr/>
            </a:pPr>
            <a:r>
              <a:rPr lang="en-US" altLang="en-US" dirty="0">
                <a:ea typeface="Aptos Display" panose="020B0004020202020204" pitchFamily="34" charset="0"/>
                <a:cs typeface="Aptos Display" panose="020B0004020202020204" pitchFamily="34" charset="0"/>
              </a:rPr>
              <a:t>State: Most state grants are allocated for lower income families; MA also offers scholarships and tuition waivers for students who meet certain criteria; Not many people receive MA state aid. Recipients must be MA residents for at least one year. Visit mass.edu/osfa for more details on MA state aid</a:t>
            </a:r>
          </a:p>
          <a:p>
            <a:pPr marL="171450" indent="-171450">
              <a:buFont typeface="Arial" panose="020B0604020202020204" pitchFamily="34" charset="0"/>
              <a:buChar char="•"/>
              <a:defRPr/>
            </a:pPr>
            <a:r>
              <a:rPr lang="en-US" altLang="en-US" dirty="0">
                <a:ea typeface="Aptos Display" panose="020B0004020202020204" pitchFamily="34" charset="0"/>
                <a:cs typeface="Aptos Display" panose="020B0004020202020204" pitchFamily="34" charset="0"/>
              </a:rPr>
              <a:t>There’s a new MassGrant Plus program for high need part-time community college students. This is the first time the Mass Grant is being used for part-time students</a:t>
            </a:r>
          </a:p>
          <a:p>
            <a:pPr marL="171450" indent="-171450">
              <a:buFont typeface="Arial" panose="020B0604020202020204" pitchFamily="34" charset="0"/>
              <a:buChar char="•"/>
              <a:defRPr/>
            </a:pPr>
            <a:r>
              <a:rPr lang="en-US" altLang="en-US" dirty="0">
                <a:ea typeface="Aptos Display" panose="020B0004020202020204" pitchFamily="34" charset="0"/>
                <a:cs typeface="Aptos Display" panose="020B0004020202020204" pitchFamily="34" charset="0"/>
              </a:rPr>
              <a:t>College/University: some colleges or universities do have their own student loan programs</a:t>
            </a:r>
          </a:p>
          <a:p>
            <a:pPr marL="171450" indent="-171450">
              <a:buFont typeface="Arial" panose="020B0604020202020204" pitchFamily="34" charset="0"/>
              <a:buChar char="•"/>
              <a:defRPr/>
            </a:pPr>
            <a:r>
              <a:rPr lang="en-US" altLang="en-US" dirty="0">
                <a:ea typeface="Aptos Display" panose="020B0004020202020204" pitchFamily="34" charset="0"/>
                <a:cs typeface="Aptos Display" panose="020B0004020202020204" pitchFamily="34" charset="0"/>
              </a:rPr>
              <a:t>By submitting your financial aid applications, you are applying for federal, MA, and institutional financial aid</a:t>
            </a:r>
          </a:p>
          <a:p>
            <a:pPr marL="171450" indent="-171450">
              <a:buFont typeface="Arial" panose="020B0604020202020204" pitchFamily="34" charset="0"/>
              <a:buChar char="•"/>
              <a:defRPr/>
            </a:pPr>
            <a:r>
              <a:rPr lang="en-US" altLang="en-US" dirty="0">
                <a:ea typeface="Aptos Display" panose="020B0004020202020204" pitchFamily="34" charset="0"/>
                <a:cs typeface="Aptos Display" panose="020B0004020202020204" pitchFamily="34" charset="0"/>
              </a:rPr>
              <a:t>Start looking online for outside/private scholarships now. You must find and apply for these separately. mefa.org has an entire page devoted to private scholarships with links to different search engines. Check with your guidance counselor for local/high school scholarships. Also check with the parent employers and any membership groups or affiliations of which parents are members. NEVER pay for a scholarship search or application – those are scams. And students can start looking for scholarships EARLY (as young as Elementary School!)</a:t>
            </a:r>
          </a:p>
          <a:p>
            <a:pPr marL="171450" indent="-171450">
              <a:buFont typeface="Arial" panose="020B0604020202020204" pitchFamily="34" charset="0"/>
              <a:buChar char="•"/>
              <a:defRPr/>
            </a:pPr>
            <a:r>
              <a:rPr lang="en-US" altLang="en-US" dirty="0">
                <a:ea typeface="Aptos Display" panose="020B0004020202020204" pitchFamily="34" charset="0"/>
                <a:cs typeface="Aptos Display" panose="020B0004020202020204" pitchFamily="34" charset="0"/>
              </a:rPr>
              <a:t>You may want to ask the school counselor before the seminar beings if he/she wants to speak about local outside scholarships and how the information is available through the guidance office</a:t>
            </a:r>
          </a:p>
          <a:p>
            <a:pPr marL="171450" indent="-171450">
              <a:buFont typeface="Arial" panose="020B0604020202020204" pitchFamily="34" charset="0"/>
              <a:buChar char="•"/>
              <a:defRPr/>
            </a:pPr>
            <a:r>
              <a:rPr lang="en-US" altLang="en-US" dirty="0">
                <a:ea typeface="Aptos Display" panose="020B0004020202020204" pitchFamily="34" charset="0"/>
                <a:cs typeface="Aptos Display" panose="020B0004020202020204" pitchFamily="34" charset="0"/>
              </a:rPr>
              <a:t>You can mention the College Board Opportunity Scholarships:</a:t>
            </a:r>
            <a:r>
              <a:rPr lang="en-US" altLang="en-US" baseline="0" dirty="0">
                <a:ea typeface="Aptos Display" panose="020B0004020202020204" pitchFamily="34" charset="0"/>
                <a:cs typeface="Aptos Display" panose="020B0004020202020204" pitchFamily="34" charset="0"/>
              </a:rPr>
              <a:t> students complete college planning steps and students that complete all 6 steps can enter to win $40,000</a:t>
            </a:r>
          </a:p>
          <a:p>
            <a:pPr marL="171450" indent="-171450">
              <a:buFont typeface="Arial" panose="020B0604020202020204" pitchFamily="34" charset="0"/>
              <a:buChar char="•"/>
              <a:defRPr/>
            </a:pPr>
            <a:r>
              <a:rPr lang="en-US" altLang="en-US" baseline="0" dirty="0">
                <a:ea typeface="Aptos Display" panose="020B0004020202020204" pitchFamily="34" charset="0"/>
                <a:cs typeface="Aptos Display" panose="020B0004020202020204" pitchFamily="34" charset="0"/>
              </a:rPr>
              <a:t>The total amount of aid listed is the total amount of undergraduate aid</a:t>
            </a:r>
            <a:endParaRPr lang="en-US" altLang="en-US" dirty="0">
              <a:ea typeface="Aptos Display" panose="020B0004020202020204" pitchFamily="34" charset="0"/>
              <a:cs typeface="Aptos Display" panose="020B0004020202020204" pitchFamily="34" charset="0"/>
            </a:endParaRPr>
          </a:p>
        </p:txBody>
      </p:sp>
      <p:sp>
        <p:nvSpPr>
          <p:cNvPr id="228" name="Google Shape;22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5BB9E-52A9-4B8D-980C-D1F46203DB76}"/>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8C5E31-871D-F1B1-BF30-50B118B12028}"/>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32529463-4762-CD0C-8550-4846A7F64E90}"/>
              </a:ext>
            </a:extLst>
          </p:cNvPr>
          <p:cNvSpPr>
            <a:spLocks noGrp="1"/>
          </p:cNvSpPr>
          <p:nvPr>
            <p:ph type="ftr" sz="quarter" idx="11"/>
          </p:nvPr>
        </p:nvSpPr>
        <p:spPr>
          <a:xfrm>
            <a:off x="561207" y="9340105"/>
            <a:ext cx="17253264" cy="547688"/>
          </a:xfrm>
        </p:spPr>
        <p:txBody>
          <a:bodyPr/>
          <a:lstStyle>
            <a:lvl1pPr>
              <a:defRPr sz="1500"/>
            </a:lvl1pPr>
          </a:lstStyle>
          <a:p>
            <a:r>
              <a:rPr lang="en-US"/>
              <a:t>MEFA Massachusetts Educational Financing Authority and MEFA are registered service marks of the Massachusetts Educational Financing Authority. © 2024 MEFA. ALL RIGHTS RESERVED.</a:t>
            </a:r>
            <a:endParaRPr lang="en-US" dirty="0"/>
          </a:p>
        </p:txBody>
      </p:sp>
      <p:pic>
        <p:nvPicPr>
          <p:cNvPr id="10" name="Graphic 9">
            <a:extLst>
              <a:ext uri="{FF2B5EF4-FFF2-40B4-BE49-F238E27FC236}">
                <a16:creationId xmlns:a16="http://schemas.microsoft.com/office/drawing/2014/main" id="{12D9CE01-3CE1-0DE3-3EFB-E0C747CE85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469282" y="8197783"/>
            <a:ext cx="2728913" cy="1336382"/>
          </a:xfrm>
          <a:prstGeom prst="rect">
            <a:avLst/>
          </a:prstGeom>
        </p:spPr>
      </p:pic>
    </p:spTree>
    <p:extLst>
      <p:ext uri="{BB962C8B-B14F-4D97-AF65-F5344CB8AC3E}">
        <p14:creationId xmlns:p14="http://schemas.microsoft.com/office/powerpoint/2010/main" val="3183659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168"/>
        <p:cNvGrpSpPr/>
        <p:nvPr/>
      </p:nvGrpSpPr>
      <p:grpSpPr>
        <a:xfrm>
          <a:off x="0" y="0"/>
          <a:ext cx="0" cy="0"/>
          <a:chOff x="0" y="0"/>
          <a:chExt cx="0" cy="0"/>
        </a:xfrm>
      </p:grpSpPr>
      <p:sp>
        <p:nvSpPr>
          <p:cNvPr id="169" name="Google Shape;169;p57"/>
          <p:cNvSpPr txBox="1">
            <a:spLocks noGrp="1"/>
          </p:cNvSpPr>
          <p:nvPr>
            <p:ph type="ftr" idx="11"/>
          </p:nvPr>
        </p:nvSpPr>
        <p:spPr>
          <a:xfrm>
            <a:off x="1257300" y="9770533"/>
            <a:ext cx="15773400" cy="31168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MEFA Massachusetts Educational Financing Authority and MEFA are registered service marks of the Massachusetts Educational Financing Authority. © 2024 MEFA. ALL RIGHTS RESERVED.</a:t>
            </a:r>
            <a:endParaRPr lang="en-US" dirty="0"/>
          </a:p>
        </p:txBody>
      </p:sp>
    </p:spTree>
    <p:extLst>
      <p:ext uri="{BB962C8B-B14F-4D97-AF65-F5344CB8AC3E}">
        <p14:creationId xmlns:p14="http://schemas.microsoft.com/office/powerpoint/2010/main" val="277063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16F0F-A56D-61A0-F626-E516BAAC25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7AFDDD-F046-1070-4C25-44B4A9FB2B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FAFBC66-D361-9224-15CA-07842C9A3A95}"/>
              </a:ext>
            </a:extLst>
          </p:cNvPr>
          <p:cNvSpPr>
            <a:spLocks noGrp="1"/>
          </p:cNvSpPr>
          <p:nvPr>
            <p:ph type="ftr" sz="quarter" idx="11"/>
          </p:nvPr>
        </p:nvSpPr>
        <p:spPr/>
        <p:txBody>
          <a:bodyPr/>
          <a:lstStyle>
            <a:lvl1pPr>
              <a:defRPr sz="1500"/>
            </a:lvl1pPr>
          </a:lstStyle>
          <a:p>
            <a:r>
              <a:rPr lang="en-US"/>
              <a:t>MEFA Massachusetts Educational Financing Authority and MEFA are registered service marks of the Massachusetts Educational Financing Authority. © 2024 MEFA. ALL RIGHTS RESERVED.</a:t>
            </a:r>
            <a:endParaRPr lang="en-US" dirty="0"/>
          </a:p>
        </p:txBody>
      </p:sp>
      <p:sp>
        <p:nvSpPr>
          <p:cNvPr id="6" name="Slide Number Placeholder 5">
            <a:extLst>
              <a:ext uri="{FF2B5EF4-FFF2-40B4-BE49-F238E27FC236}">
                <a16:creationId xmlns:a16="http://schemas.microsoft.com/office/drawing/2014/main" id="{C12F50E2-FF2F-B05E-17F0-0122ABFC0DAC}"/>
              </a:ext>
            </a:extLst>
          </p:cNvPr>
          <p:cNvSpPr>
            <a:spLocks noGrp="1"/>
          </p:cNvSpPr>
          <p:nvPr>
            <p:ph type="sldNum" sz="quarter" idx="12"/>
          </p:nvPr>
        </p:nvSpPr>
        <p:spPr/>
        <p:txBody>
          <a:bodyPr/>
          <a:lstStyle/>
          <a:p>
            <a:fld id="{014AA8A5-7719-4F92-936C-1878CA4626DE}" type="slidenum">
              <a:rPr lang="en-US" smtClean="0"/>
              <a:t>‹#›</a:t>
            </a:fld>
            <a:endParaRPr lang="en-US"/>
          </a:p>
        </p:txBody>
      </p:sp>
    </p:spTree>
    <p:extLst>
      <p:ext uri="{BB962C8B-B14F-4D97-AF65-F5344CB8AC3E}">
        <p14:creationId xmlns:p14="http://schemas.microsoft.com/office/powerpoint/2010/main" val="733884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76612-81DF-62FC-5E05-69859A9FD444}"/>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E225D2FA-85CF-D946-4DB0-77A69B1972AC}"/>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ED8BCE5-42D2-5D2C-2D58-D9F7CAC29959}"/>
              </a:ext>
            </a:extLst>
          </p:cNvPr>
          <p:cNvSpPr>
            <a:spLocks noGrp="1"/>
          </p:cNvSpPr>
          <p:nvPr>
            <p:ph type="ftr" sz="quarter" idx="11"/>
          </p:nvPr>
        </p:nvSpPr>
        <p:spPr>
          <a:xfrm>
            <a:off x="561208" y="9340105"/>
            <a:ext cx="17236937" cy="547688"/>
          </a:xfrm>
        </p:spPr>
        <p:txBody>
          <a:bodyPr/>
          <a:lstStyle>
            <a:lvl1pPr>
              <a:defRPr sz="1500"/>
            </a:lvl1pPr>
          </a:lstStyle>
          <a:p>
            <a:r>
              <a:rPr lang="en-US"/>
              <a:t>MEFA Massachusetts Educational Financing Authority and MEFA are registered service marks of the Massachusetts Educational Financing Authority. © 2024 MEFA. ALL RIGHTS RESERVED.</a:t>
            </a:r>
            <a:endParaRPr lang="en-US" dirty="0"/>
          </a:p>
        </p:txBody>
      </p:sp>
      <p:pic>
        <p:nvPicPr>
          <p:cNvPr id="7" name="Graphic 6">
            <a:extLst>
              <a:ext uri="{FF2B5EF4-FFF2-40B4-BE49-F238E27FC236}">
                <a16:creationId xmlns:a16="http://schemas.microsoft.com/office/drawing/2014/main" id="{657319EA-5982-2F8C-4433-E4144DD091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84334"/>
            <a:ext cx="3579003" cy="1752681"/>
          </a:xfrm>
          <a:prstGeom prst="rect">
            <a:avLst/>
          </a:prstGeom>
        </p:spPr>
      </p:pic>
    </p:spTree>
    <p:extLst>
      <p:ext uri="{BB962C8B-B14F-4D97-AF65-F5344CB8AC3E}">
        <p14:creationId xmlns:p14="http://schemas.microsoft.com/office/powerpoint/2010/main" val="2006453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569FF-FA8E-D8DD-C722-258FC101C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7BDE7-8BCA-D342-7481-F97EC9463841}"/>
              </a:ext>
            </a:extLst>
          </p:cNvPr>
          <p:cNvSpPr>
            <a:spLocks noGrp="1"/>
          </p:cNvSpPr>
          <p:nvPr>
            <p:ph sz="half" idx="1"/>
          </p:nvPr>
        </p:nvSpPr>
        <p:spPr>
          <a:xfrm>
            <a:off x="561207" y="2738438"/>
            <a:ext cx="8468493"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660BAB-16F5-2F96-2207-13F23FFCCBD8}"/>
              </a:ext>
            </a:extLst>
          </p:cNvPr>
          <p:cNvSpPr>
            <a:spLocks noGrp="1"/>
          </p:cNvSpPr>
          <p:nvPr>
            <p:ph sz="half" idx="2"/>
          </p:nvPr>
        </p:nvSpPr>
        <p:spPr>
          <a:xfrm>
            <a:off x="9414693" y="2738438"/>
            <a:ext cx="8468493"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947D3A5-AB58-4E97-C0A3-B929BA3DE97E}"/>
              </a:ext>
            </a:extLst>
          </p:cNvPr>
          <p:cNvSpPr>
            <a:spLocks noGrp="1"/>
          </p:cNvSpPr>
          <p:nvPr>
            <p:ph type="ftr" sz="quarter" idx="11"/>
          </p:nvPr>
        </p:nvSpPr>
        <p:spPr/>
        <p:txBody>
          <a:bodyPr/>
          <a:lstStyle>
            <a:lvl1pPr>
              <a:defRPr sz="1500"/>
            </a:lvl1pPr>
          </a:lstStyle>
          <a:p>
            <a:r>
              <a:rPr lang="en-US"/>
              <a:t>MEFA Massachusetts Educational Financing Authority and MEFA are registered service marks of the Massachusetts Educational Financing Authority. © 2024 MEFA. ALL RIGHTS RESERVED.</a:t>
            </a:r>
            <a:endParaRPr lang="en-US" dirty="0"/>
          </a:p>
        </p:txBody>
      </p:sp>
      <p:sp>
        <p:nvSpPr>
          <p:cNvPr id="7" name="Slide Number Placeholder 6">
            <a:extLst>
              <a:ext uri="{FF2B5EF4-FFF2-40B4-BE49-F238E27FC236}">
                <a16:creationId xmlns:a16="http://schemas.microsoft.com/office/drawing/2014/main" id="{5B888ECF-FD10-799F-C152-09DB111CED4C}"/>
              </a:ext>
            </a:extLst>
          </p:cNvPr>
          <p:cNvSpPr>
            <a:spLocks noGrp="1"/>
          </p:cNvSpPr>
          <p:nvPr>
            <p:ph type="sldNum" sz="quarter" idx="12"/>
          </p:nvPr>
        </p:nvSpPr>
        <p:spPr/>
        <p:txBody>
          <a:bodyPr/>
          <a:lstStyle/>
          <a:p>
            <a:fld id="{014AA8A5-7719-4F92-936C-1878CA4626DE}" type="slidenum">
              <a:rPr lang="en-US" smtClean="0"/>
              <a:t>‹#›</a:t>
            </a:fld>
            <a:endParaRPr lang="en-US"/>
          </a:p>
        </p:txBody>
      </p:sp>
    </p:spTree>
    <p:extLst>
      <p:ext uri="{BB962C8B-B14F-4D97-AF65-F5344CB8AC3E}">
        <p14:creationId xmlns:p14="http://schemas.microsoft.com/office/powerpoint/2010/main" val="167459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E28FB-D33A-6DFA-87AC-91F4DAE88EDB}"/>
              </a:ext>
            </a:extLst>
          </p:cNvPr>
          <p:cNvSpPr>
            <a:spLocks noGrp="1"/>
          </p:cNvSpPr>
          <p:nvPr>
            <p:ph type="title"/>
          </p:nvPr>
        </p:nvSpPr>
        <p:spPr>
          <a:xfrm>
            <a:off x="561207" y="547688"/>
            <a:ext cx="16471875" cy="198834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AEB621B-77D0-009B-015C-26C3C8841B66}"/>
              </a:ext>
            </a:extLst>
          </p:cNvPr>
          <p:cNvSpPr>
            <a:spLocks noGrp="1"/>
          </p:cNvSpPr>
          <p:nvPr>
            <p:ph type="body" idx="1"/>
          </p:nvPr>
        </p:nvSpPr>
        <p:spPr>
          <a:xfrm>
            <a:off x="561208" y="2587061"/>
            <a:ext cx="8435156"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09CBA38D-B6CD-9EEA-1F2F-E4B549E13660}"/>
              </a:ext>
            </a:extLst>
          </p:cNvPr>
          <p:cNvSpPr>
            <a:spLocks noGrp="1"/>
          </p:cNvSpPr>
          <p:nvPr>
            <p:ph sz="half" idx="2"/>
          </p:nvPr>
        </p:nvSpPr>
        <p:spPr>
          <a:xfrm>
            <a:off x="561208" y="3822929"/>
            <a:ext cx="8435156"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F78312F-8A08-BCC0-F243-36AF8C543F86}"/>
              </a:ext>
            </a:extLst>
          </p:cNvPr>
          <p:cNvSpPr>
            <a:spLocks noGrp="1"/>
          </p:cNvSpPr>
          <p:nvPr>
            <p:ph type="body" sz="quarter" idx="3"/>
          </p:nvPr>
        </p:nvSpPr>
        <p:spPr>
          <a:xfrm>
            <a:off x="9406492" y="2577351"/>
            <a:ext cx="8476697" cy="1235868"/>
          </a:xfrm>
        </p:spPr>
        <p:txBody>
          <a:bodyPr anchor="b"/>
          <a:lstStyle>
            <a:lvl1pPr marL="0" indent="0">
              <a:buNone/>
              <a:defRPr sz="3600" b="1">
                <a:solidFill>
                  <a:schemeClr val="accent4"/>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99A8EC2F-24F6-D5B1-4A70-8BF41CFB4A9A}"/>
              </a:ext>
            </a:extLst>
          </p:cNvPr>
          <p:cNvSpPr>
            <a:spLocks noGrp="1"/>
          </p:cNvSpPr>
          <p:nvPr>
            <p:ph sz="quarter" idx="4"/>
          </p:nvPr>
        </p:nvSpPr>
        <p:spPr>
          <a:xfrm>
            <a:off x="9406492" y="3813219"/>
            <a:ext cx="8476697" cy="5526882"/>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B76732AD-27B4-A7D4-E1DA-37FB041F33D9}"/>
              </a:ext>
            </a:extLst>
          </p:cNvPr>
          <p:cNvSpPr>
            <a:spLocks noGrp="1"/>
          </p:cNvSpPr>
          <p:nvPr>
            <p:ph type="ftr" sz="quarter" idx="11"/>
          </p:nvPr>
        </p:nvSpPr>
        <p:spPr/>
        <p:txBody>
          <a:bodyPr/>
          <a:lstStyle>
            <a:lvl1pPr>
              <a:defRPr sz="1500"/>
            </a:lvl1pPr>
          </a:lstStyle>
          <a:p>
            <a:r>
              <a:rPr lang="en-US"/>
              <a:t>MEFA Massachusetts Educational Financing Authority and MEFA are registered service marks of the Massachusetts Educational Financing Authority. © 2024 MEFA. ALL RIGHTS RESERVED.</a:t>
            </a:r>
            <a:endParaRPr lang="en-US" dirty="0"/>
          </a:p>
        </p:txBody>
      </p:sp>
      <p:sp>
        <p:nvSpPr>
          <p:cNvPr id="9" name="Slide Number Placeholder 8">
            <a:extLst>
              <a:ext uri="{FF2B5EF4-FFF2-40B4-BE49-F238E27FC236}">
                <a16:creationId xmlns:a16="http://schemas.microsoft.com/office/drawing/2014/main" id="{210A0F9F-753A-7EA6-9CE5-664E5BD5F9CA}"/>
              </a:ext>
            </a:extLst>
          </p:cNvPr>
          <p:cNvSpPr>
            <a:spLocks noGrp="1"/>
          </p:cNvSpPr>
          <p:nvPr>
            <p:ph type="sldNum" sz="quarter" idx="12"/>
          </p:nvPr>
        </p:nvSpPr>
        <p:spPr/>
        <p:txBody>
          <a:bodyPr/>
          <a:lstStyle/>
          <a:p>
            <a:fld id="{014AA8A5-7719-4F92-936C-1878CA4626DE}" type="slidenum">
              <a:rPr lang="en-US" smtClean="0"/>
              <a:t>‹#›</a:t>
            </a:fld>
            <a:endParaRPr lang="en-US"/>
          </a:p>
        </p:txBody>
      </p:sp>
    </p:spTree>
    <p:extLst>
      <p:ext uri="{BB962C8B-B14F-4D97-AF65-F5344CB8AC3E}">
        <p14:creationId xmlns:p14="http://schemas.microsoft.com/office/powerpoint/2010/main" val="2371887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0B38-E80E-E780-48FA-4B9CD4BFBC60}"/>
              </a:ext>
            </a:extLst>
          </p:cNvPr>
          <p:cNvSpPr>
            <a:spLocks noGrp="1"/>
          </p:cNvSpPr>
          <p:nvPr>
            <p:ph type="title"/>
          </p:nvPr>
        </p:nvSpPr>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EA0B5145-1987-2DA2-CB64-CF3967044114}"/>
              </a:ext>
            </a:extLst>
          </p:cNvPr>
          <p:cNvSpPr>
            <a:spLocks noGrp="1"/>
          </p:cNvSpPr>
          <p:nvPr>
            <p:ph type="ftr" sz="quarter" idx="11"/>
          </p:nvPr>
        </p:nvSpPr>
        <p:spPr/>
        <p:txBody>
          <a:bodyPr/>
          <a:lstStyle>
            <a:lvl1pPr>
              <a:defRPr sz="1500"/>
            </a:lvl1pPr>
          </a:lstStyle>
          <a:p>
            <a:r>
              <a:rPr lang="en-US"/>
              <a:t>MEFA Massachusetts Educational Financing Authority and MEFA are registered service marks of the Massachusetts Educational Financing Authority. © 2024 MEFA. ALL RIGHTS RESERVED.</a:t>
            </a:r>
            <a:endParaRPr lang="en-US" dirty="0"/>
          </a:p>
        </p:txBody>
      </p:sp>
      <p:sp>
        <p:nvSpPr>
          <p:cNvPr id="5" name="Slide Number Placeholder 4">
            <a:extLst>
              <a:ext uri="{FF2B5EF4-FFF2-40B4-BE49-F238E27FC236}">
                <a16:creationId xmlns:a16="http://schemas.microsoft.com/office/drawing/2014/main" id="{010B6FE3-AA6A-3205-1084-E256E2434B6D}"/>
              </a:ext>
            </a:extLst>
          </p:cNvPr>
          <p:cNvSpPr>
            <a:spLocks noGrp="1"/>
          </p:cNvSpPr>
          <p:nvPr>
            <p:ph type="sldNum" sz="quarter" idx="12"/>
          </p:nvPr>
        </p:nvSpPr>
        <p:spPr/>
        <p:txBody>
          <a:bodyPr/>
          <a:lstStyle>
            <a:lvl1pPr>
              <a:defRPr sz="1500"/>
            </a:lvl1pPr>
          </a:lstStyle>
          <a:p>
            <a:fld id="{014AA8A5-7719-4F92-936C-1878CA4626DE}" type="slidenum">
              <a:rPr lang="en-US" smtClean="0"/>
              <a:pPr/>
              <a:t>‹#›</a:t>
            </a:fld>
            <a:endParaRPr lang="en-US" dirty="0"/>
          </a:p>
        </p:txBody>
      </p:sp>
    </p:spTree>
    <p:extLst>
      <p:ext uri="{BB962C8B-B14F-4D97-AF65-F5344CB8AC3E}">
        <p14:creationId xmlns:p14="http://schemas.microsoft.com/office/powerpoint/2010/main" val="4000357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4C65F97-D991-8A91-23FD-CCDAB562E928}"/>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
        <p:nvSpPr>
          <p:cNvPr id="4" name="Slide Number Placeholder 3">
            <a:extLst>
              <a:ext uri="{FF2B5EF4-FFF2-40B4-BE49-F238E27FC236}">
                <a16:creationId xmlns:a16="http://schemas.microsoft.com/office/drawing/2014/main" id="{17129D3B-D91E-18D0-5861-CAAFCFC4FBFF}"/>
              </a:ext>
            </a:extLst>
          </p:cNvPr>
          <p:cNvSpPr>
            <a:spLocks noGrp="1"/>
          </p:cNvSpPr>
          <p:nvPr>
            <p:ph type="sldNum" sz="quarter" idx="12"/>
          </p:nvPr>
        </p:nvSpPr>
        <p:spPr/>
        <p:txBody>
          <a:bodyPr/>
          <a:lstStyle/>
          <a:p>
            <a:fld id="{014AA8A5-7719-4F92-936C-1878CA4626DE}" type="slidenum">
              <a:rPr lang="en-US" smtClean="0"/>
              <a:t>‹#›</a:t>
            </a:fld>
            <a:endParaRPr lang="en-US"/>
          </a:p>
        </p:txBody>
      </p:sp>
    </p:spTree>
    <p:extLst>
      <p:ext uri="{BB962C8B-B14F-4D97-AF65-F5344CB8AC3E}">
        <p14:creationId xmlns:p14="http://schemas.microsoft.com/office/powerpoint/2010/main" val="321496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1A5AB-BEA4-9AA9-A6A1-C5E8DA37E6DC}"/>
              </a:ext>
            </a:extLst>
          </p:cNvPr>
          <p:cNvSpPr>
            <a:spLocks noGrp="1"/>
          </p:cNvSpPr>
          <p:nvPr>
            <p:ph type="title"/>
          </p:nvPr>
        </p:nvSpPr>
        <p:spPr>
          <a:xfrm>
            <a:off x="561208" y="565947"/>
            <a:ext cx="15525131" cy="1863678"/>
          </a:xfrm>
        </p:spPr>
        <p:txBody>
          <a:bodyPr anchor="ctr">
            <a:normAutofit/>
          </a:bodyPr>
          <a:lstStyle>
            <a:lvl1pPr>
              <a:defRPr sz="6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E2DE1B5-F6D6-95A7-D525-C3CA0A4CEB52}"/>
              </a:ext>
            </a:extLst>
          </p:cNvPr>
          <p:cNvSpPr>
            <a:spLocks noGrp="1"/>
          </p:cNvSpPr>
          <p:nvPr>
            <p:ph idx="1"/>
          </p:nvPr>
        </p:nvSpPr>
        <p:spPr>
          <a:xfrm>
            <a:off x="7774782" y="2549478"/>
            <a:ext cx="9258300" cy="6242097"/>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6D5BA15-7A70-66DD-83ED-2DC9ECD97069}"/>
              </a:ext>
            </a:extLst>
          </p:cNvPr>
          <p:cNvSpPr>
            <a:spLocks noGrp="1"/>
          </p:cNvSpPr>
          <p:nvPr>
            <p:ph type="body" sz="half" idx="2"/>
          </p:nvPr>
        </p:nvSpPr>
        <p:spPr>
          <a:xfrm>
            <a:off x="561208" y="2549478"/>
            <a:ext cx="6596831" cy="6254004"/>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6" name="Footer Placeholder 5">
            <a:extLst>
              <a:ext uri="{FF2B5EF4-FFF2-40B4-BE49-F238E27FC236}">
                <a16:creationId xmlns:a16="http://schemas.microsoft.com/office/drawing/2014/main" id="{56465585-6171-3922-97A7-74833F8FEF9A}"/>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
        <p:nvSpPr>
          <p:cNvPr id="7" name="Slide Number Placeholder 6">
            <a:extLst>
              <a:ext uri="{FF2B5EF4-FFF2-40B4-BE49-F238E27FC236}">
                <a16:creationId xmlns:a16="http://schemas.microsoft.com/office/drawing/2014/main" id="{C7413CF0-C347-540F-7011-A74588F6AF45}"/>
              </a:ext>
            </a:extLst>
          </p:cNvPr>
          <p:cNvSpPr>
            <a:spLocks noGrp="1"/>
          </p:cNvSpPr>
          <p:nvPr>
            <p:ph type="sldNum" sz="quarter" idx="12"/>
          </p:nvPr>
        </p:nvSpPr>
        <p:spPr/>
        <p:txBody>
          <a:bodyPr/>
          <a:lstStyle/>
          <a:p>
            <a:fld id="{014AA8A5-7719-4F92-936C-1878CA4626DE}" type="slidenum">
              <a:rPr lang="en-US" smtClean="0"/>
              <a:t>‹#›</a:t>
            </a:fld>
            <a:endParaRPr lang="en-US"/>
          </a:p>
        </p:txBody>
      </p:sp>
    </p:spTree>
    <p:extLst>
      <p:ext uri="{BB962C8B-B14F-4D97-AF65-F5344CB8AC3E}">
        <p14:creationId xmlns:p14="http://schemas.microsoft.com/office/powerpoint/2010/main" val="3881883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06033-B473-BD4A-5660-AAC31950EDFE}"/>
              </a:ext>
            </a:extLst>
          </p:cNvPr>
          <p:cNvSpPr>
            <a:spLocks noGrp="1"/>
          </p:cNvSpPr>
          <p:nvPr>
            <p:ph type="title"/>
          </p:nvPr>
        </p:nvSpPr>
        <p:spPr>
          <a:xfrm>
            <a:off x="561207" y="532662"/>
            <a:ext cx="14459811" cy="1917576"/>
          </a:xfrm>
        </p:spPr>
        <p:txBody>
          <a:bodyPr anchor="ctr">
            <a:normAutofit/>
          </a:bodyPr>
          <a:lstStyle>
            <a:lvl1pPr>
              <a:defRPr sz="6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0DB50E2-FDE5-B165-4EAF-E437A57283EA}"/>
              </a:ext>
            </a:extLst>
          </p:cNvPr>
          <p:cNvSpPr>
            <a:spLocks noGrp="1"/>
          </p:cNvSpPr>
          <p:nvPr>
            <p:ph type="pic" idx="1"/>
          </p:nvPr>
        </p:nvSpPr>
        <p:spPr>
          <a:xfrm>
            <a:off x="7774782" y="2610035"/>
            <a:ext cx="9258300" cy="6181541"/>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97AEB7E-83E0-A702-F278-C4075A105217}"/>
              </a:ext>
            </a:extLst>
          </p:cNvPr>
          <p:cNvSpPr>
            <a:spLocks noGrp="1"/>
          </p:cNvSpPr>
          <p:nvPr>
            <p:ph type="body" sz="half" idx="2"/>
          </p:nvPr>
        </p:nvSpPr>
        <p:spPr>
          <a:xfrm>
            <a:off x="561208" y="2610035"/>
            <a:ext cx="6596831" cy="6193448"/>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6" name="Footer Placeholder 5">
            <a:extLst>
              <a:ext uri="{FF2B5EF4-FFF2-40B4-BE49-F238E27FC236}">
                <a16:creationId xmlns:a16="http://schemas.microsoft.com/office/drawing/2014/main" id="{2F3D786D-CD40-6813-C3AC-9FDB56CE7EB9}"/>
              </a:ext>
            </a:extLst>
          </p:cNvPr>
          <p:cNvSpPr>
            <a:spLocks noGrp="1"/>
          </p:cNvSpPr>
          <p:nvPr>
            <p:ph type="ftr" sz="quarter" idx="11"/>
          </p:nvPr>
        </p:nvSpPr>
        <p:spPr/>
        <p:txBody>
          <a:bodyPr/>
          <a:lstStyle/>
          <a:p>
            <a:r>
              <a:rPr lang="en-US" dirty="0"/>
              <a:t>MEFA Massachusetts Educational Financing Authority and MEFA are registered service marks of the Massachusetts Educational Financing Authority. © 2024 MEFA. ALL RIGHTS RESERVED.</a:t>
            </a:r>
          </a:p>
        </p:txBody>
      </p:sp>
      <p:sp>
        <p:nvSpPr>
          <p:cNvPr id="7" name="Slide Number Placeholder 6">
            <a:extLst>
              <a:ext uri="{FF2B5EF4-FFF2-40B4-BE49-F238E27FC236}">
                <a16:creationId xmlns:a16="http://schemas.microsoft.com/office/drawing/2014/main" id="{2B0D11DC-BA3D-9BC6-A721-68B517D913AB}"/>
              </a:ext>
            </a:extLst>
          </p:cNvPr>
          <p:cNvSpPr>
            <a:spLocks noGrp="1"/>
          </p:cNvSpPr>
          <p:nvPr>
            <p:ph type="sldNum" sz="quarter" idx="12"/>
          </p:nvPr>
        </p:nvSpPr>
        <p:spPr/>
        <p:txBody>
          <a:bodyPr/>
          <a:lstStyle/>
          <a:p>
            <a:fld id="{014AA8A5-7719-4F92-936C-1878CA4626DE}" type="slidenum">
              <a:rPr lang="en-US" smtClean="0"/>
              <a:t>‹#›</a:t>
            </a:fld>
            <a:endParaRPr lang="en-US"/>
          </a:p>
        </p:txBody>
      </p:sp>
    </p:spTree>
    <p:extLst>
      <p:ext uri="{BB962C8B-B14F-4D97-AF65-F5344CB8AC3E}">
        <p14:creationId xmlns:p14="http://schemas.microsoft.com/office/powerpoint/2010/main" val="355924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F4660E-0B58-DB1D-3F53-1F9A49D455CB}"/>
              </a:ext>
            </a:extLst>
          </p:cNvPr>
          <p:cNvSpPr>
            <a:spLocks noGrp="1"/>
          </p:cNvSpPr>
          <p:nvPr>
            <p:ph type="title"/>
          </p:nvPr>
        </p:nvSpPr>
        <p:spPr>
          <a:xfrm>
            <a:off x="561209" y="547688"/>
            <a:ext cx="17321978"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22BB0F-1DE3-8EAA-1069-8D632CB719A8}"/>
              </a:ext>
            </a:extLst>
          </p:cNvPr>
          <p:cNvSpPr>
            <a:spLocks noGrp="1"/>
          </p:cNvSpPr>
          <p:nvPr>
            <p:ph type="body" idx="1"/>
          </p:nvPr>
        </p:nvSpPr>
        <p:spPr>
          <a:xfrm>
            <a:off x="561206" y="2738438"/>
            <a:ext cx="17321981"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BBA3EE6-E3A7-8E6A-4F51-B78FC4898882}"/>
              </a:ext>
            </a:extLst>
          </p:cNvPr>
          <p:cNvSpPr>
            <a:spLocks noGrp="1"/>
          </p:cNvSpPr>
          <p:nvPr>
            <p:ph type="ftr" sz="quarter" idx="3"/>
          </p:nvPr>
        </p:nvSpPr>
        <p:spPr>
          <a:xfrm>
            <a:off x="561208" y="9340105"/>
            <a:ext cx="16469492" cy="547688"/>
          </a:xfrm>
          <a:prstGeom prst="rect">
            <a:avLst/>
          </a:prstGeom>
        </p:spPr>
        <p:txBody>
          <a:bodyPr vert="horz" lIns="91440" tIns="45720" rIns="91440" bIns="45720" rtlCol="0" anchor="ctr"/>
          <a:lstStyle>
            <a:lvl1pPr algn="ctr">
              <a:defRPr sz="1500">
                <a:solidFill>
                  <a:schemeClr val="tx1">
                    <a:tint val="82000"/>
                  </a:schemeClr>
                </a:solidFill>
              </a:defRPr>
            </a:lvl1pPr>
          </a:lstStyle>
          <a:p>
            <a:r>
              <a:rPr lang="en-US" dirty="0"/>
              <a:t>MEFA Massachusetts Educational Financing Authority and MEFA are registered service marks of the Massachusetts Educational Financing Authority. © 2024 MEFA. ALL RIGHTS RESERVED.</a:t>
            </a:r>
          </a:p>
        </p:txBody>
      </p:sp>
      <p:sp>
        <p:nvSpPr>
          <p:cNvPr id="6" name="Slide Number Placeholder 5">
            <a:extLst>
              <a:ext uri="{FF2B5EF4-FFF2-40B4-BE49-F238E27FC236}">
                <a16:creationId xmlns:a16="http://schemas.microsoft.com/office/drawing/2014/main" id="{3F19A35C-7DD8-A2E1-FA71-5F2AF9EB2DAA}"/>
              </a:ext>
            </a:extLst>
          </p:cNvPr>
          <p:cNvSpPr>
            <a:spLocks noGrp="1"/>
          </p:cNvSpPr>
          <p:nvPr>
            <p:ph type="sldNum" sz="quarter" idx="4"/>
          </p:nvPr>
        </p:nvSpPr>
        <p:spPr>
          <a:xfrm>
            <a:off x="17030699" y="9340103"/>
            <a:ext cx="852489" cy="547688"/>
          </a:xfrm>
          <a:prstGeom prst="rect">
            <a:avLst/>
          </a:prstGeom>
        </p:spPr>
        <p:txBody>
          <a:bodyPr vert="horz" lIns="91440" tIns="45720" rIns="91440" bIns="45720" rtlCol="0" anchor="ctr"/>
          <a:lstStyle>
            <a:lvl1pPr algn="r">
              <a:defRPr sz="1500">
                <a:solidFill>
                  <a:schemeClr val="tx1">
                    <a:tint val="82000"/>
                  </a:schemeClr>
                </a:solidFill>
              </a:defRPr>
            </a:lvl1pPr>
          </a:lstStyle>
          <a:p>
            <a:fld id="{014AA8A5-7719-4F92-936C-1878CA4626DE}" type="slidenum">
              <a:rPr lang="en-US" smtClean="0"/>
              <a:pPr/>
              <a:t>‹#›</a:t>
            </a:fld>
            <a:endParaRPr lang="en-US" dirty="0"/>
          </a:p>
        </p:txBody>
      </p:sp>
      <p:sp>
        <p:nvSpPr>
          <p:cNvPr id="7" name="bk object 16">
            <a:extLst>
              <a:ext uri="{FF2B5EF4-FFF2-40B4-BE49-F238E27FC236}">
                <a16:creationId xmlns:a16="http://schemas.microsoft.com/office/drawing/2014/main" id="{797F3364-891F-C488-0544-0C28244F5EBD}"/>
              </a:ext>
            </a:extLst>
          </p:cNvPr>
          <p:cNvSpPr/>
          <p:nvPr/>
        </p:nvSpPr>
        <p:spPr>
          <a:xfrm>
            <a:off x="557995" y="473025"/>
            <a:ext cx="1398611" cy="108951"/>
          </a:xfrm>
          <a:custGeom>
            <a:avLst/>
            <a:gdLst/>
            <a:ahLst/>
            <a:cxnLst/>
            <a:rect l="l" t="t" r="r" b="b"/>
            <a:pathLst>
              <a:path w="561340">
                <a:moveTo>
                  <a:pt x="0" y="0"/>
                </a:moveTo>
                <a:lnTo>
                  <a:pt x="560999" y="0"/>
                </a:lnTo>
              </a:path>
            </a:pathLst>
          </a:custGeom>
          <a:ln w="76199">
            <a:solidFill>
              <a:schemeClr val="accent5"/>
            </a:solidFill>
          </a:ln>
        </p:spPr>
        <p:txBody>
          <a:bodyPr wrap="square" lIns="0" tIns="0" rIns="0" bIns="0" rtlCol="0"/>
          <a:lstStyle/>
          <a:p>
            <a:endParaRPr sz="2100"/>
          </a:p>
        </p:txBody>
      </p:sp>
      <p:sp>
        <p:nvSpPr>
          <p:cNvPr id="8" name="bk object 17">
            <a:extLst>
              <a:ext uri="{FF2B5EF4-FFF2-40B4-BE49-F238E27FC236}">
                <a16:creationId xmlns:a16="http://schemas.microsoft.com/office/drawing/2014/main" id="{1A8058A5-8BEE-3F06-1DEB-60C5A700BF81}"/>
              </a:ext>
            </a:extLst>
          </p:cNvPr>
          <p:cNvSpPr/>
          <p:nvPr/>
        </p:nvSpPr>
        <p:spPr>
          <a:xfrm>
            <a:off x="17030699" y="-852"/>
            <a:ext cx="852488" cy="1493319"/>
          </a:xfrm>
          <a:custGeom>
            <a:avLst/>
            <a:gdLst/>
            <a:ahLst/>
            <a:cxnLst/>
            <a:rect l="l" t="t" r="r" b="b"/>
            <a:pathLst>
              <a:path w="568325" h="743585">
                <a:moveTo>
                  <a:pt x="0" y="0"/>
                </a:moveTo>
                <a:lnTo>
                  <a:pt x="567899" y="0"/>
                </a:lnTo>
                <a:lnTo>
                  <a:pt x="567899" y="743399"/>
                </a:lnTo>
                <a:lnTo>
                  <a:pt x="0" y="743399"/>
                </a:lnTo>
                <a:lnTo>
                  <a:pt x="0" y="0"/>
                </a:lnTo>
                <a:close/>
              </a:path>
            </a:pathLst>
          </a:custGeom>
          <a:solidFill>
            <a:schemeClr val="accent5"/>
          </a:solidFill>
          <a:ln>
            <a:solidFill>
              <a:schemeClr val="accent5"/>
            </a:solidFill>
          </a:ln>
        </p:spPr>
        <p:txBody>
          <a:bodyPr wrap="square" lIns="0" tIns="0" rIns="0" bIns="0" rtlCol="0"/>
          <a:lstStyle/>
          <a:p>
            <a:endParaRPr sz="2100"/>
          </a:p>
        </p:txBody>
      </p:sp>
      <p:sp>
        <p:nvSpPr>
          <p:cNvPr id="9" name="object 3">
            <a:extLst>
              <a:ext uri="{FF2B5EF4-FFF2-40B4-BE49-F238E27FC236}">
                <a16:creationId xmlns:a16="http://schemas.microsoft.com/office/drawing/2014/main" id="{05C51F3B-B3B8-F218-1125-5F09262250E4}"/>
              </a:ext>
            </a:extLst>
          </p:cNvPr>
          <p:cNvSpPr/>
          <p:nvPr/>
        </p:nvSpPr>
        <p:spPr>
          <a:xfrm rot="10800000" flipV="1">
            <a:off x="0" y="9962455"/>
            <a:ext cx="3703320" cy="68579"/>
          </a:xfrm>
          <a:custGeom>
            <a:avLst/>
            <a:gdLst/>
            <a:ahLst/>
            <a:cxnLst/>
            <a:rect l="l" t="t" r="r" b="b"/>
            <a:pathLst>
              <a:path w="1790700">
                <a:moveTo>
                  <a:pt x="0" y="0"/>
                </a:moveTo>
                <a:lnTo>
                  <a:pt x="1790099" y="0"/>
                </a:lnTo>
              </a:path>
            </a:pathLst>
          </a:custGeom>
          <a:ln w="76199">
            <a:solidFill>
              <a:schemeClr val="bg2"/>
            </a:solidFill>
          </a:ln>
        </p:spPr>
        <p:txBody>
          <a:bodyPr wrap="square" lIns="0" tIns="0" rIns="0" bIns="0" rtlCol="0"/>
          <a:lstStyle/>
          <a:p>
            <a:endParaRPr sz="2100"/>
          </a:p>
        </p:txBody>
      </p:sp>
      <p:sp>
        <p:nvSpPr>
          <p:cNvPr id="10" name="object 4">
            <a:extLst>
              <a:ext uri="{FF2B5EF4-FFF2-40B4-BE49-F238E27FC236}">
                <a16:creationId xmlns:a16="http://schemas.microsoft.com/office/drawing/2014/main" id="{2B438487-CD5F-5B35-E3F9-3B91BFCC5174}"/>
              </a:ext>
            </a:extLst>
          </p:cNvPr>
          <p:cNvSpPr/>
          <p:nvPr/>
        </p:nvSpPr>
        <p:spPr>
          <a:xfrm rot="10800000" flipV="1">
            <a:off x="3701187" y="9962453"/>
            <a:ext cx="3703320" cy="68579"/>
          </a:xfrm>
          <a:custGeom>
            <a:avLst/>
            <a:gdLst/>
            <a:ahLst/>
            <a:cxnLst/>
            <a:rect l="l" t="t" r="r" b="b"/>
            <a:pathLst>
              <a:path w="1859914">
                <a:moveTo>
                  <a:pt x="0" y="0"/>
                </a:moveTo>
                <a:lnTo>
                  <a:pt x="1859699" y="0"/>
                </a:lnTo>
              </a:path>
            </a:pathLst>
          </a:custGeom>
          <a:ln w="76199">
            <a:solidFill>
              <a:schemeClr val="tx1"/>
            </a:solidFill>
          </a:ln>
        </p:spPr>
        <p:txBody>
          <a:bodyPr wrap="square" lIns="0" tIns="0" rIns="0" bIns="0" rtlCol="0"/>
          <a:lstStyle/>
          <a:p>
            <a:endParaRPr sz="2100"/>
          </a:p>
        </p:txBody>
      </p:sp>
      <p:sp>
        <p:nvSpPr>
          <p:cNvPr id="11" name="object 5">
            <a:extLst>
              <a:ext uri="{FF2B5EF4-FFF2-40B4-BE49-F238E27FC236}">
                <a16:creationId xmlns:a16="http://schemas.microsoft.com/office/drawing/2014/main" id="{B9D6C26C-647A-8232-D06A-7AE9301F8389}"/>
              </a:ext>
            </a:extLst>
          </p:cNvPr>
          <p:cNvSpPr/>
          <p:nvPr/>
        </p:nvSpPr>
        <p:spPr>
          <a:xfrm rot="10800000" flipV="1">
            <a:off x="7404081" y="9962453"/>
            <a:ext cx="3703320" cy="68579"/>
          </a:xfrm>
          <a:custGeom>
            <a:avLst/>
            <a:gdLst/>
            <a:ahLst/>
            <a:cxnLst/>
            <a:rect l="l" t="t" r="r" b="b"/>
            <a:pathLst>
              <a:path w="1865629">
                <a:moveTo>
                  <a:pt x="0" y="0"/>
                </a:moveTo>
                <a:lnTo>
                  <a:pt x="1865099" y="0"/>
                </a:lnTo>
              </a:path>
            </a:pathLst>
          </a:custGeom>
          <a:ln w="76199">
            <a:solidFill>
              <a:schemeClr val="tx2"/>
            </a:solidFill>
          </a:ln>
        </p:spPr>
        <p:txBody>
          <a:bodyPr wrap="square" lIns="0" tIns="0" rIns="0" bIns="0" rtlCol="0"/>
          <a:lstStyle/>
          <a:p>
            <a:endParaRPr sz="2100" baseline="0" dirty="0"/>
          </a:p>
        </p:txBody>
      </p:sp>
      <p:sp>
        <p:nvSpPr>
          <p:cNvPr id="12" name="object 6">
            <a:extLst>
              <a:ext uri="{FF2B5EF4-FFF2-40B4-BE49-F238E27FC236}">
                <a16:creationId xmlns:a16="http://schemas.microsoft.com/office/drawing/2014/main" id="{41D2EDD4-41E0-6455-9A22-73CD1D74A220}"/>
              </a:ext>
            </a:extLst>
          </p:cNvPr>
          <p:cNvSpPr/>
          <p:nvPr/>
        </p:nvSpPr>
        <p:spPr>
          <a:xfrm rot="10800000" flipV="1">
            <a:off x="11106548" y="9962453"/>
            <a:ext cx="3703320" cy="68579"/>
          </a:xfrm>
          <a:custGeom>
            <a:avLst/>
            <a:gdLst/>
            <a:ahLst/>
            <a:cxnLst/>
            <a:rect l="l" t="t" r="r" b="b"/>
            <a:pathLst>
              <a:path w="1864995">
                <a:moveTo>
                  <a:pt x="0" y="0"/>
                </a:moveTo>
                <a:lnTo>
                  <a:pt x="1864799" y="0"/>
                </a:lnTo>
              </a:path>
            </a:pathLst>
          </a:custGeom>
          <a:ln w="76199">
            <a:solidFill>
              <a:schemeClr val="accent1"/>
            </a:solidFill>
          </a:ln>
        </p:spPr>
        <p:txBody>
          <a:bodyPr wrap="square" lIns="0" tIns="0" rIns="0" bIns="0" rtlCol="0"/>
          <a:lstStyle/>
          <a:p>
            <a:endParaRPr sz="2100" dirty="0"/>
          </a:p>
        </p:txBody>
      </p:sp>
      <p:sp>
        <p:nvSpPr>
          <p:cNvPr id="13" name="object 7">
            <a:extLst>
              <a:ext uri="{FF2B5EF4-FFF2-40B4-BE49-F238E27FC236}">
                <a16:creationId xmlns:a16="http://schemas.microsoft.com/office/drawing/2014/main" id="{273E3A59-75EC-5017-1AE6-26B79FBBD1D3}"/>
              </a:ext>
            </a:extLst>
          </p:cNvPr>
          <p:cNvSpPr/>
          <p:nvPr/>
        </p:nvSpPr>
        <p:spPr>
          <a:xfrm>
            <a:off x="14809868" y="9962455"/>
            <a:ext cx="3478133" cy="68579"/>
          </a:xfrm>
          <a:custGeom>
            <a:avLst/>
            <a:gdLst/>
            <a:ahLst/>
            <a:cxnLst/>
            <a:rect l="l" t="t" r="r" b="b"/>
            <a:pathLst>
              <a:path w="1769109">
                <a:moveTo>
                  <a:pt x="0" y="0"/>
                </a:moveTo>
                <a:lnTo>
                  <a:pt x="1769099" y="0"/>
                </a:lnTo>
              </a:path>
            </a:pathLst>
          </a:custGeom>
          <a:ln w="76199">
            <a:solidFill>
              <a:schemeClr val="accent2"/>
            </a:solidFill>
          </a:ln>
        </p:spPr>
        <p:txBody>
          <a:bodyPr wrap="square" lIns="0" tIns="0" rIns="0" bIns="0" rtlCol="0"/>
          <a:lstStyle/>
          <a:p>
            <a:endParaRPr sz="2100"/>
          </a:p>
        </p:txBody>
      </p:sp>
    </p:spTree>
    <p:extLst>
      <p:ext uri="{BB962C8B-B14F-4D97-AF65-F5344CB8AC3E}">
        <p14:creationId xmlns:p14="http://schemas.microsoft.com/office/powerpoint/2010/main" val="191651759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88" r:id="rId10"/>
  </p:sldLayoutIdLst>
  <p:hf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mefa.org/blog/college-application-manage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udentaid.gov/fsa-id/create-accoun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ssprofile.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34.xml.rels><?xml version="1.0" encoding="UTF-8" standalone="yes"?>
<Relationships xmlns="http://schemas.openxmlformats.org/package/2006/relationships"><Relationship Id="rId3" Type="http://schemas.openxmlformats.org/officeDocument/2006/relationships/hyperlink" Target="http://www.mefa.org/paying-college-massachusett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diagramLayout" Target="../diagrams/layout1.xml"/><Relationship Id="rId7" Type="http://schemas.openxmlformats.org/officeDocument/2006/relationships/image" Target="../media/image35.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7.tiff"/></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5"/>
          <p:cNvSpPr txBox="1">
            <a:spLocks noGrp="1"/>
          </p:cNvSpPr>
          <p:nvPr>
            <p:ph type="ctrTitle"/>
          </p:nvPr>
        </p:nvSpPr>
        <p:spPr>
          <a:xfrm>
            <a:off x="2286000" y="1683545"/>
            <a:ext cx="13716000" cy="3581400"/>
          </a:xfrm>
          <a:noFill/>
          <a:ln>
            <a:noFill/>
          </a:ln>
        </p:spPr>
        <p:txBody>
          <a:bodyPr spcFirstLastPara="1" wrap="square" lIns="91425" tIns="45700" rIns="91425" bIns="45700" anchor="b" anchorCtr="0">
            <a:normAutofit/>
          </a:bodyPr>
          <a:lstStyle/>
          <a:p>
            <a:pPr lvl="0"/>
            <a:r>
              <a:rPr lang="en-US" dirty="0"/>
              <a:t>Financial Aid 101</a:t>
            </a:r>
          </a:p>
        </p:txBody>
      </p:sp>
      <p:sp>
        <p:nvSpPr>
          <p:cNvPr id="7" name="Footer Placeholder 22">
            <a:extLst>
              <a:ext uri="{FF2B5EF4-FFF2-40B4-BE49-F238E27FC236}">
                <a16:creationId xmlns:a16="http://schemas.microsoft.com/office/drawing/2014/main" id="{DE7ECEEF-3AD7-F109-3A2C-646F412D1BFF}"/>
              </a:ext>
            </a:extLst>
          </p:cNvPr>
          <p:cNvSpPr>
            <a:spLocks noGrp="1"/>
          </p:cNvSpPr>
          <p:nvPr>
            <p:ph type="ftr" sz="quarter" idx="11"/>
          </p:nvPr>
        </p:nvSpPr>
        <p:spPr>
          <a:xfrm>
            <a:off x="561208" y="9340105"/>
            <a:ext cx="16469492" cy="547688"/>
          </a:xfrm>
        </p:spPr>
        <p:txBody>
          <a:bodyPr/>
          <a:lstStyle/>
          <a:p>
            <a:r>
              <a:rPr lang="en-US" dirty="0"/>
              <a:t>MEFA Massachusetts Educational Financing Authority and MEFA are registered service marks of the Massachusetts Educational Financing Authority. © 2024 MEFA. ALL RIGHTS RESERVED.</a:t>
            </a:r>
          </a:p>
        </p:txBody>
      </p:sp>
    </p:spTree>
    <p:extLst>
      <p:ext uri="{BB962C8B-B14F-4D97-AF65-F5344CB8AC3E}">
        <p14:creationId xmlns:p14="http://schemas.microsoft.com/office/powerpoint/2010/main" val="2408410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7"/>
          <p:cNvSpPr txBox="1">
            <a:spLocks noGrp="1"/>
          </p:cNvSpPr>
          <p:nvPr>
            <p:ph type="title"/>
          </p:nvPr>
        </p:nvSpPr>
        <p:spPr>
          <a:xfrm>
            <a:off x="561209" y="547688"/>
            <a:ext cx="17321978" cy="1988345"/>
          </a:xfr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lvl="0"/>
            <a:r>
              <a:rPr lang="en-US" noProof="0" dirty="0">
                <a:sym typeface="Arial"/>
              </a:rPr>
              <a:t>Sources of Financial Aid</a:t>
            </a:r>
          </a:p>
        </p:txBody>
      </p:sp>
      <p:sp>
        <p:nvSpPr>
          <p:cNvPr id="232" name="Google Shape;232;p7"/>
          <p:cNvSpPr/>
          <p:nvPr/>
        </p:nvSpPr>
        <p:spPr>
          <a:xfrm>
            <a:off x="2430916" y="2869922"/>
            <a:ext cx="6891453" cy="2587083"/>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233" name="Google Shape;233;p7"/>
          <p:cNvSpPr/>
          <p:nvPr/>
        </p:nvSpPr>
        <p:spPr>
          <a:xfrm>
            <a:off x="9541677" y="2869922"/>
            <a:ext cx="6891453" cy="258708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234" name="Google Shape;234;p7"/>
          <p:cNvSpPr/>
          <p:nvPr/>
        </p:nvSpPr>
        <p:spPr>
          <a:xfrm>
            <a:off x="2430916" y="5686973"/>
            <a:ext cx="6891453" cy="258708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235" name="Google Shape;235;p7"/>
          <p:cNvSpPr/>
          <p:nvPr/>
        </p:nvSpPr>
        <p:spPr>
          <a:xfrm>
            <a:off x="9541677" y="5686973"/>
            <a:ext cx="6891453" cy="258708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236" name="Google Shape;236;p7"/>
          <p:cNvSpPr/>
          <p:nvPr/>
        </p:nvSpPr>
        <p:spPr>
          <a:xfrm>
            <a:off x="2430915" y="2869922"/>
            <a:ext cx="6891453" cy="540451"/>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rgbClr val="024072"/>
              </a:solidFill>
              <a:latin typeface="Calibri"/>
              <a:ea typeface="Calibri"/>
              <a:cs typeface="Calibri"/>
              <a:sym typeface="Calibri"/>
            </a:endParaRPr>
          </a:p>
        </p:txBody>
      </p:sp>
      <p:sp>
        <p:nvSpPr>
          <p:cNvPr id="237" name="Google Shape;237;p7"/>
          <p:cNvSpPr/>
          <p:nvPr/>
        </p:nvSpPr>
        <p:spPr>
          <a:xfrm>
            <a:off x="9541677" y="2869921"/>
            <a:ext cx="6891453" cy="540451"/>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rgbClr val="024072"/>
              </a:solidFill>
              <a:latin typeface="Calibri"/>
              <a:ea typeface="Calibri"/>
              <a:cs typeface="Calibri"/>
              <a:sym typeface="Calibri"/>
            </a:endParaRPr>
          </a:p>
        </p:txBody>
      </p:sp>
      <p:sp>
        <p:nvSpPr>
          <p:cNvPr id="238" name="Google Shape;238;p7"/>
          <p:cNvSpPr/>
          <p:nvPr/>
        </p:nvSpPr>
        <p:spPr>
          <a:xfrm>
            <a:off x="2430915" y="5686973"/>
            <a:ext cx="6891453" cy="540451"/>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rgbClr val="024072"/>
              </a:solidFill>
              <a:latin typeface="Calibri"/>
              <a:ea typeface="Calibri"/>
              <a:cs typeface="Calibri"/>
              <a:sym typeface="Calibri"/>
            </a:endParaRPr>
          </a:p>
        </p:txBody>
      </p:sp>
      <p:sp>
        <p:nvSpPr>
          <p:cNvPr id="239" name="Google Shape;239;p7"/>
          <p:cNvSpPr/>
          <p:nvPr/>
        </p:nvSpPr>
        <p:spPr>
          <a:xfrm>
            <a:off x="9541677" y="5686972"/>
            <a:ext cx="6891453" cy="540451"/>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rgbClr val="024072"/>
              </a:solidFill>
              <a:latin typeface="Calibri"/>
              <a:ea typeface="Calibri"/>
              <a:cs typeface="Calibri"/>
              <a:sym typeface="Calibri"/>
            </a:endParaRPr>
          </a:p>
        </p:txBody>
      </p:sp>
      <p:sp>
        <p:nvSpPr>
          <p:cNvPr id="240" name="Google Shape;240;p7"/>
          <p:cNvSpPr txBox="1"/>
          <p:nvPr/>
        </p:nvSpPr>
        <p:spPr>
          <a:xfrm>
            <a:off x="3570722" y="2932903"/>
            <a:ext cx="4693479"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mj-lt"/>
                <a:ea typeface="Montserrat"/>
                <a:cs typeface="Montserrat"/>
                <a:sym typeface="Montserrat"/>
              </a:rPr>
              <a:t>Federal</a:t>
            </a:r>
            <a:endParaRPr sz="2400" b="1" dirty="0">
              <a:latin typeface="+mj-lt"/>
            </a:endParaRPr>
          </a:p>
        </p:txBody>
      </p:sp>
      <p:sp>
        <p:nvSpPr>
          <p:cNvPr id="244" name="Google Shape;244;p7"/>
          <p:cNvSpPr txBox="1"/>
          <p:nvPr/>
        </p:nvSpPr>
        <p:spPr>
          <a:xfrm>
            <a:off x="2839305" y="3701557"/>
            <a:ext cx="6199685" cy="175428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24076"/>
              </a:buClr>
              <a:buSzPts val="2400"/>
              <a:buFont typeface="Arial"/>
              <a:buChar char="•"/>
            </a:pPr>
            <a:r>
              <a:rPr lang="en-US" sz="2800" dirty="0">
                <a:sym typeface="Arial"/>
              </a:rPr>
              <a:t>Grants, work-study, loans, tax incentives</a:t>
            </a:r>
            <a:endParaRPr sz="2800" dirty="0"/>
          </a:p>
          <a:p>
            <a:pPr marL="285750" marR="0" lvl="0" indent="-285750" algn="l" rtl="0">
              <a:spcBef>
                <a:spcPts val="0"/>
              </a:spcBef>
              <a:spcAft>
                <a:spcPts val="0"/>
              </a:spcAft>
              <a:buClr>
                <a:srgbClr val="024076"/>
              </a:buClr>
              <a:buSzPts val="2400"/>
              <a:buFont typeface="Arial"/>
              <a:buChar char="•"/>
            </a:pPr>
            <a:r>
              <a:rPr lang="en-US" sz="2800" u="sng" dirty="0">
                <a:sym typeface="Arial"/>
              </a:rPr>
              <a:t>StudentAid.gov</a:t>
            </a:r>
            <a:endParaRPr sz="2800" dirty="0"/>
          </a:p>
          <a:p>
            <a:pPr marL="0" marR="0" lvl="0" indent="0" algn="l" rtl="0">
              <a:spcBef>
                <a:spcPts val="0"/>
              </a:spcBef>
              <a:spcAft>
                <a:spcPts val="0"/>
              </a:spcAft>
              <a:buNone/>
            </a:pPr>
            <a:endParaRPr sz="2400" dirty="0">
              <a:latin typeface="Arial"/>
              <a:ea typeface="Arial"/>
              <a:cs typeface="Arial"/>
              <a:sym typeface="Arial"/>
            </a:endParaRPr>
          </a:p>
        </p:txBody>
      </p:sp>
      <p:sp>
        <p:nvSpPr>
          <p:cNvPr id="241" name="Google Shape;241;p7"/>
          <p:cNvSpPr txBox="1"/>
          <p:nvPr/>
        </p:nvSpPr>
        <p:spPr>
          <a:xfrm>
            <a:off x="10681484" y="2928894"/>
            <a:ext cx="4693479"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FCF7EC"/>
                </a:solidFill>
                <a:latin typeface="+mj-lt"/>
                <a:ea typeface="Montserrat"/>
                <a:cs typeface="Montserrat"/>
                <a:sym typeface="Montserrat"/>
              </a:rPr>
              <a:t>Massachusetts</a:t>
            </a:r>
            <a:endParaRPr sz="2400" b="1" dirty="0">
              <a:latin typeface="+mj-lt"/>
            </a:endParaRPr>
          </a:p>
        </p:txBody>
      </p:sp>
      <p:sp>
        <p:nvSpPr>
          <p:cNvPr id="246" name="Google Shape;246;p7"/>
          <p:cNvSpPr txBox="1"/>
          <p:nvPr/>
        </p:nvSpPr>
        <p:spPr>
          <a:xfrm>
            <a:off x="9978507" y="3699409"/>
            <a:ext cx="6199685" cy="138495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CF7EC"/>
              </a:buClr>
              <a:buSzPts val="2400"/>
              <a:buFont typeface="Arial"/>
              <a:buChar char="•"/>
            </a:pPr>
            <a:r>
              <a:rPr lang="en-US" sz="2800" dirty="0">
                <a:solidFill>
                  <a:srgbClr val="FCF7EC"/>
                </a:solidFill>
                <a:latin typeface="Arial"/>
                <a:ea typeface="Arial"/>
                <a:cs typeface="Arial"/>
                <a:sym typeface="Arial"/>
              </a:rPr>
              <a:t>Grants, scholarships, tuition waivers, loans</a:t>
            </a:r>
            <a:endParaRPr sz="2800" dirty="0"/>
          </a:p>
          <a:p>
            <a:pPr marL="285750" marR="0" lvl="0" indent="-285750" algn="l" rtl="0">
              <a:spcBef>
                <a:spcPts val="0"/>
              </a:spcBef>
              <a:spcAft>
                <a:spcPts val="0"/>
              </a:spcAft>
              <a:buClr>
                <a:srgbClr val="FCF7EC"/>
              </a:buClr>
              <a:buSzPts val="2400"/>
              <a:buFont typeface="Arial"/>
              <a:buChar char="•"/>
            </a:pPr>
            <a:r>
              <a:rPr lang="en-US" sz="2800" u="sng" dirty="0">
                <a:solidFill>
                  <a:srgbClr val="FCF7EC"/>
                </a:solidFill>
                <a:latin typeface="Arial"/>
                <a:ea typeface="Arial"/>
                <a:cs typeface="Arial"/>
                <a:sym typeface="Arial"/>
              </a:rPr>
              <a:t>mass.edu/osfa</a:t>
            </a:r>
            <a:endParaRPr sz="2800" dirty="0"/>
          </a:p>
        </p:txBody>
      </p:sp>
      <p:sp>
        <p:nvSpPr>
          <p:cNvPr id="242" name="Google Shape;242;p7"/>
          <p:cNvSpPr txBox="1"/>
          <p:nvPr/>
        </p:nvSpPr>
        <p:spPr>
          <a:xfrm>
            <a:off x="2962578" y="5745374"/>
            <a:ext cx="5534325"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mn-lt"/>
                <a:ea typeface="Montserrat"/>
                <a:cs typeface="Montserrat"/>
                <a:sym typeface="Montserrat"/>
              </a:rPr>
              <a:t>College/University (institutional aid)</a:t>
            </a:r>
            <a:endParaRPr sz="2400" b="1" dirty="0">
              <a:latin typeface="+mn-lt"/>
            </a:endParaRPr>
          </a:p>
        </p:txBody>
      </p:sp>
      <p:sp>
        <p:nvSpPr>
          <p:cNvPr id="245" name="Google Shape;245;p7"/>
          <p:cNvSpPr txBox="1"/>
          <p:nvPr/>
        </p:nvSpPr>
        <p:spPr>
          <a:xfrm>
            <a:off x="2839304" y="6519717"/>
            <a:ext cx="6199686" cy="52318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CF7EC"/>
              </a:buClr>
              <a:buSzPts val="2400"/>
              <a:buFont typeface="Arial"/>
              <a:buChar char="•"/>
            </a:pPr>
            <a:r>
              <a:rPr lang="en-US" sz="2800" dirty="0">
                <a:solidFill>
                  <a:srgbClr val="FCF7EC"/>
                </a:solidFill>
                <a:latin typeface="Arial"/>
                <a:ea typeface="Arial"/>
                <a:cs typeface="Arial"/>
                <a:sym typeface="Arial"/>
              </a:rPr>
              <a:t>Grants, scholarships, loans</a:t>
            </a:r>
            <a:endParaRPr sz="2800" dirty="0"/>
          </a:p>
        </p:txBody>
      </p:sp>
      <p:sp>
        <p:nvSpPr>
          <p:cNvPr id="243" name="Google Shape;243;p7"/>
          <p:cNvSpPr txBox="1"/>
          <p:nvPr/>
        </p:nvSpPr>
        <p:spPr>
          <a:xfrm>
            <a:off x="10798949" y="5738564"/>
            <a:ext cx="4693479"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FCF7EC"/>
                </a:solidFill>
                <a:latin typeface="+mn-lt"/>
                <a:ea typeface="Montserrat"/>
                <a:cs typeface="Montserrat"/>
                <a:sym typeface="Montserrat"/>
              </a:rPr>
              <a:t>Other Agencies</a:t>
            </a:r>
            <a:endParaRPr sz="2400" b="1" dirty="0">
              <a:latin typeface="+mn-lt"/>
            </a:endParaRPr>
          </a:p>
        </p:txBody>
      </p:sp>
      <p:sp>
        <p:nvSpPr>
          <p:cNvPr id="247" name="Google Shape;247;p7"/>
          <p:cNvSpPr txBox="1"/>
          <p:nvPr/>
        </p:nvSpPr>
        <p:spPr>
          <a:xfrm>
            <a:off x="9934807" y="6393665"/>
            <a:ext cx="6199686" cy="181584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CF7EC"/>
              </a:buClr>
              <a:buSzPts val="2400"/>
              <a:buFont typeface="Arial"/>
              <a:buChar char="•"/>
            </a:pPr>
            <a:r>
              <a:rPr lang="en-US" sz="2800" dirty="0">
                <a:solidFill>
                  <a:srgbClr val="FCF7EC"/>
                </a:solidFill>
                <a:latin typeface="Arial"/>
                <a:ea typeface="Arial"/>
                <a:cs typeface="Arial"/>
                <a:sym typeface="Arial"/>
              </a:rPr>
              <a:t>Scholarships: Search through </a:t>
            </a:r>
            <a:r>
              <a:rPr lang="en-US" sz="2800" u="sng" dirty="0">
                <a:solidFill>
                  <a:srgbClr val="FCF7EC"/>
                </a:solidFill>
                <a:latin typeface="Arial"/>
                <a:ea typeface="Arial"/>
                <a:cs typeface="Arial"/>
                <a:sym typeface="Arial"/>
              </a:rPr>
              <a:t>mefapathway.org</a:t>
            </a:r>
            <a:r>
              <a:rPr lang="en-US" sz="2800" dirty="0">
                <a:solidFill>
                  <a:srgbClr val="FCF7EC"/>
                </a:solidFill>
              </a:rPr>
              <a:t> and </a:t>
            </a:r>
            <a:r>
              <a:rPr lang="en-US" sz="2800" u="sng" dirty="0">
                <a:solidFill>
                  <a:srgbClr val="FCF7EC"/>
                </a:solidFill>
                <a:latin typeface="Arial"/>
                <a:ea typeface="Arial"/>
                <a:cs typeface="Arial"/>
                <a:sym typeface="Arial"/>
              </a:rPr>
              <a:t>fastweb.com</a:t>
            </a:r>
            <a:r>
              <a:rPr lang="en-US" sz="2800" dirty="0">
                <a:solidFill>
                  <a:srgbClr val="FCF7EC"/>
                </a:solidFill>
                <a:latin typeface="Arial"/>
                <a:ea typeface="Arial"/>
                <a:cs typeface="Arial"/>
                <a:sym typeface="Arial"/>
              </a:rPr>
              <a:t>, and check with your school counselor</a:t>
            </a:r>
            <a:endParaRPr sz="2800" dirty="0"/>
          </a:p>
        </p:txBody>
      </p:sp>
      <p:sp>
        <p:nvSpPr>
          <p:cNvPr id="22" name="Google Shape;373;p18" descr="Decortaive object"/>
          <p:cNvSpPr/>
          <p:nvPr/>
        </p:nvSpPr>
        <p:spPr>
          <a:xfrm>
            <a:off x="2430914" y="8310435"/>
            <a:ext cx="14002215" cy="687901"/>
          </a:xfrm>
          <a:prstGeom prst="rect">
            <a:avLst/>
          </a:prstGeom>
          <a:solidFill>
            <a:schemeClr val="accent6"/>
          </a:solidFill>
          <a:ln>
            <a:solidFill>
              <a:schemeClr val="tx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3" name="Rectangle 2"/>
          <p:cNvSpPr/>
          <p:nvPr/>
        </p:nvSpPr>
        <p:spPr>
          <a:xfrm>
            <a:off x="2447292" y="8415921"/>
            <a:ext cx="13938226" cy="523220"/>
          </a:xfrm>
          <a:prstGeom prst="rect">
            <a:avLst/>
          </a:prstGeom>
        </p:spPr>
        <p:txBody>
          <a:bodyPr wrap="square">
            <a:spAutoFit/>
          </a:bodyPr>
          <a:lstStyle/>
          <a:p>
            <a:r>
              <a:rPr lang="en-US" sz="2800" b="1" dirty="0"/>
              <a:t>$177 billion*: The total amount of aid undergraduate students received in 2022-23</a:t>
            </a:r>
          </a:p>
        </p:txBody>
      </p:sp>
      <p:sp>
        <p:nvSpPr>
          <p:cNvPr id="5" name="TextBox 4"/>
          <p:cNvSpPr txBox="1"/>
          <p:nvPr/>
        </p:nvSpPr>
        <p:spPr>
          <a:xfrm>
            <a:off x="2447292" y="9034715"/>
            <a:ext cx="9727659" cy="369332"/>
          </a:xfrm>
          <a:prstGeom prst="rect">
            <a:avLst/>
          </a:prstGeom>
          <a:noFill/>
        </p:spPr>
        <p:txBody>
          <a:bodyPr wrap="square" rtlCol="0">
            <a:spAutoFit/>
          </a:bodyPr>
          <a:lstStyle/>
          <a:p>
            <a:r>
              <a:rPr lang="en-US" dirty="0"/>
              <a:t>*</a:t>
            </a:r>
            <a:r>
              <a:rPr lang="en-US" i="1" dirty="0"/>
              <a:t>Trends in Student Aid 2023, </a:t>
            </a:r>
            <a:r>
              <a:rPr lang="en-US" dirty="0"/>
              <a:t>The College Board</a:t>
            </a:r>
          </a:p>
        </p:txBody>
      </p:sp>
      <p:sp>
        <p:nvSpPr>
          <p:cNvPr id="10" name="Slide Number Placeholder 9">
            <a:extLst>
              <a:ext uri="{FF2B5EF4-FFF2-40B4-BE49-F238E27FC236}">
                <a16:creationId xmlns:a16="http://schemas.microsoft.com/office/drawing/2014/main" id="{13D30920-0F64-AA3F-8BBC-17FCEB4E0C62}"/>
              </a:ext>
            </a:extLst>
          </p:cNvPr>
          <p:cNvSpPr>
            <a:spLocks noGrp="1"/>
          </p:cNvSpPr>
          <p:nvPr>
            <p:ph type="sldNum" sz="quarter" idx="12"/>
          </p:nvPr>
        </p:nvSpPr>
        <p:spPr/>
        <p:txBody>
          <a:bodyPr/>
          <a:lstStyle/>
          <a:p>
            <a:fld id="{014AA8A5-7719-4F92-936C-1878CA4626DE}" type="slidenum">
              <a:rPr lang="en-US" smtClean="0"/>
              <a:t>10</a:t>
            </a:fld>
            <a:endParaRPr lang="en-US"/>
          </a:p>
        </p:txBody>
      </p:sp>
      <p:sp>
        <p:nvSpPr>
          <p:cNvPr id="11" name="Footer Placeholder 10">
            <a:extLst>
              <a:ext uri="{FF2B5EF4-FFF2-40B4-BE49-F238E27FC236}">
                <a16:creationId xmlns:a16="http://schemas.microsoft.com/office/drawing/2014/main" id="{F8302508-E297-A189-1143-020F1EB2F6F9}"/>
              </a:ext>
            </a:extLst>
          </p:cNvPr>
          <p:cNvSpPr>
            <a:spLocks noGrp="1"/>
          </p:cNvSpPr>
          <p:nvPr>
            <p:ph type="ftr" sz="quarter" idx="11"/>
          </p:nvPr>
        </p:nvSpPr>
        <p:spPr/>
        <p:txBody>
          <a:bodyPr/>
          <a:lstStyle/>
          <a:p>
            <a:r>
              <a:rPr lang="en-US" dirty="0"/>
              <a:t>MEFA Massachusetts Educational Financing Authority and MEFA are registered service marks of the Massachusetts Educational Financing Authority. © 2024 MEFA. ALL RIGHTS RESERVED.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82" name="Google Shape;282;p9"/>
          <p:cNvSpPr txBox="1">
            <a:spLocks noGrp="1"/>
          </p:cNvSpPr>
          <p:nvPr>
            <p:ph type="title"/>
          </p:nvPr>
        </p:nvSpPr>
        <p:spPr>
          <a:xfrm>
            <a:off x="561209" y="547688"/>
            <a:ext cx="17321978" cy="1988345"/>
          </a:xfrm>
        </p:spPr>
        <p:txBody>
          <a:bodyPr rot="0" spcFirstLastPara="1" vertOverflow="overflow" horzOverflow="overflow" vert="horz" lIns="91425" tIns="45700" rIns="91425" bIns="45700" numCol="1" spcCol="0" rtlCol="0" fromWordArt="0" anchor="t" anchorCtr="0" forceAA="0" compatLnSpc="1">
            <a:prstTxWarp prst="textNoShape">
              <a:avLst/>
            </a:prstTxWarp>
            <a:normAutofit/>
          </a:bodyPr>
          <a:lstStyle/>
          <a:p>
            <a:pPr lvl="0"/>
            <a:r>
              <a:rPr lang="en-US" noProof="0" dirty="0"/>
              <a:t>Merit-Based Aid</a:t>
            </a:r>
          </a:p>
        </p:txBody>
      </p:sp>
      <p:sp>
        <p:nvSpPr>
          <p:cNvPr id="283" name="Google Shape;283;p9"/>
          <p:cNvSpPr txBox="1">
            <a:spLocks noGrp="1"/>
          </p:cNvSpPr>
          <p:nvPr>
            <p:ph sz="half" idx="1"/>
          </p:nvPr>
        </p:nvSpPr>
        <p:spPr>
          <a:xfrm>
            <a:off x="561206" y="2738438"/>
            <a:ext cx="10455137" cy="6527007"/>
          </a:xfrm>
        </p:spPr>
        <p:txBody>
          <a:bodyPr spcFirstLastPara="1" lIns="91425" tIns="45700" rIns="91425" bIns="45700" anchorCtr="0">
            <a:normAutofit/>
          </a:bodyPr>
          <a:lstStyle/>
          <a:p>
            <a:pPr lvl="0"/>
            <a:r>
              <a:rPr lang="en-US" sz="3600" dirty="0"/>
              <a:t>Awarded in recognition of student achievements </a:t>
            </a:r>
            <a:br>
              <a:rPr lang="en-US" sz="3600" dirty="0"/>
            </a:br>
            <a:r>
              <a:rPr lang="en-US" sz="3600" dirty="0"/>
              <a:t>(academic, artistic, athletic, etc.)</a:t>
            </a:r>
          </a:p>
          <a:p>
            <a:pPr lvl="0"/>
            <a:r>
              <a:rPr lang="en-US" sz="3600" dirty="0"/>
              <a:t>Might have renewable requirements or not be renewable</a:t>
            </a:r>
          </a:p>
          <a:p>
            <a:pPr lvl="0"/>
            <a:r>
              <a:rPr lang="en-US" sz="3600" dirty="0"/>
              <a:t>Not offered at every college; check each college’s website for details</a:t>
            </a:r>
          </a:p>
          <a:p>
            <a:pPr lvl="0"/>
            <a:r>
              <a:rPr lang="en-US" sz="3600" dirty="0"/>
              <a:t>Separate application sometimes required </a:t>
            </a:r>
            <a:br>
              <a:rPr lang="en-US" sz="3600" dirty="0"/>
            </a:br>
            <a:r>
              <a:rPr lang="en-US" sz="3600" dirty="0"/>
              <a:t>(check deadlines!)</a:t>
            </a:r>
          </a:p>
          <a:p>
            <a:pPr lvl="0"/>
            <a:r>
              <a:rPr lang="en-US" sz="3600" dirty="0"/>
              <a:t>Application deadline may be as early as November </a:t>
            </a:r>
          </a:p>
        </p:txBody>
      </p:sp>
      <p:sp>
        <p:nvSpPr>
          <p:cNvPr id="9" name="Footer Placeholder 8">
            <a:extLst>
              <a:ext uri="{FF2B5EF4-FFF2-40B4-BE49-F238E27FC236}">
                <a16:creationId xmlns:a16="http://schemas.microsoft.com/office/drawing/2014/main" id="{EDE8B75B-0DB6-87AD-10D7-4A5C90CD6818}"/>
              </a:ext>
            </a:extLst>
          </p:cNvPr>
          <p:cNvSpPr>
            <a:spLocks noGrp="1"/>
          </p:cNvSpPr>
          <p:nvPr>
            <p:ph type="ftr" sz="quarter" idx="11"/>
          </p:nvPr>
        </p:nvSpPr>
        <p:spPr>
          <a:xfrm>
            <a:off x="561208" y="9340105"/>
            <a:ext cx="16469492" cy="547688"/>
          </a:xfrm>
        </p:spPr>
        <p:txBody>
          <a:bodyPr anchor="ctr">
            <a:normAutofit/>
          </a:bodyPr>
          <a:lstStyle/>
          <a:p>
            <a:pPr>
              <a:spcAft>
                <a:spcPts val="600"/>
              </a:spcAft>
            </a:pPr>
            <a:r>
              <a:rPr lang="en-US"/>
              <a:t>MEFA Massachusetts Educational Financing Authority and MEFA are registered service marks of the Massachusetts Educational Financing Authority. © 2024 MEFA. ALL RIGHTS RESERVED.</a:t>
            </a:r>
          </a:p>
        </p:txBody>
      </p:sp>
      <p:sp>
        <p:nvSpPr>
          <p:cNvPr id="8" name="Slide Number Placeholder 7">
            <a:extLst>
              <a:ext uri="{FF2B5EF4-FFF2-40B4-BE49-F238E27FC236}">
                <a16:creationId xmlns:a16="http://schemas.microsoft.com/office/drawing/2014/main" id="{8F8659B2-16FD-C9F3-9FFF-B7CD900AB3B5}"/>
              </a:ext>
            </a:extLst>
          </p:cNvPr>
          <p:cNvSpPr>
            <a:spLocks noGrp="1"/>
          </p:cNvSpPr>
          <p:nvPr>
            <p:ph type="sldNum" sz="quarter" idx="12"/>
          </p:nvPr>
        </p:nvSpPr>
        <p:spPr>
          <a:xfrm>
            <a:off x="17030699" y="9340103"/>
            <a:ext cx="852489" cy="547688"/>
          </a:xfrm>
        </p:spPr>
        <p:txBody>
          <a:bodyPr anchor="ctr">
            <a:normAutofit/>
          </a:bodyPr>
          <a:lstStyle/>
          <a:p>
            <a:pPr>
              <a:spcAft>
                <a:spcPts val="600"/>
              </a:spcAft>
            </a:pPr>
            <a:fld id="{014AA8A5-7719-4F92-936C-1878CA4626DE}" type="slidenum">
              <a:rPr lang="en-US" smtClean="0"/>
              <a:pPr>
                <a:spcAft>
                  <a:spcPts val="600"/>
                </a:spcAft>
              </a:pPr>
              <a:t>11</a:t>
            </a:fld>
            <a:endParaRPr lang="en-US"/>
          </a:p>
        </p:txBody>
      </p:sp>
      <p:sp>
        <p:nvSpPr>
          <p:cNvPr id="11" name="Oval 10">
            <a:extLst>
              <a:ext uri="{FF2B5EF4-FFF2-40B4-BE49-F238E27FC236}">
                <a16:creationId xmlns:a16="http://schemas.microsoft.com/office/drawing/2014/main" id="{67A18513-5450-4DCD-2214-81442B940F6A}"/>
              </a:ext>
            </a:extLst>
          </p:cNvPr>
          <p:cNvSpPr/>
          <p:nvPr/>
        </p:nvSpPr>
        <p:spPr>
          <a:xfrm>
            <a:off x="11924554" y="3021467"/>
            <a:ext cx="4824930" cy="475184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Ribbon outline">
            <a:extLst>
              <a:ext uri="{FF2B5EF4-FFF2-40B4-BE49-F238E27FC236}">
                <a16:creationId xmlns:a16="http://schemas.microsoft.com/office/drawing/2014/main" id="{5F00CDE9-DF08-6F0E-33BA-1C14DB9089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71557" y="3831927"/>
            <a:ext cx="3130925" cy="31309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3" name="Google Shape;293;p10"/>
          <p:cNvSpPr txBox="1">
            <a:spLocks noGrp="1"/>
          </p:cNvSpPr>
          <p:nvPr>
            <p:ph type="title"/>
          </p:nvPr>
        </p:nvSpPr>
        <p:spPr>
          <a:xfrm>
            <a:off x="561209" y="547688"/>
            <a:ext cx="17321978" cy="1988345"/>
          </a:xfr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lvl="0"/>
            <a:r>
              <a:rPr lang="en-US" noProof="0" dirty="0">
                <a:sym typeface="Arial"/>
              </a:rPr>
              <a:t>Need-Based Aid</a:t>
            </a:r>
          </a:p>
        </p:txBody>
      </p:sp>
      <p:sp>
        <p:nvSpPr>
          <p:cNvPr id="294" name="Google Shape;294;p10"/>
          <p:cNvSpPr txBox="1">
            <a:spLocks noGrp="1"/>
          </p:cNvSpPr>
          <p:nvPr>
            <p:ph idx="1"/>
          </p:nvPr>
        </p:nvSpPr>
        <p:spPr>
          <a:xfrm>
            <a:off x="561975" y="2738438"/>
            <a:ext cx="10164082" cy="6527800"/>
          </a:xfrm>
          <a:noFill/>
          <a:ln>
            <a:noFill/>
          </a:ln>
        </p:spPr>
        <p:txBody>
          <a:bodyPr spcFirstLastPara="1" wrap="square" lIns="91425" tIns="45700" rIns="91425" bIns="45700" anchor="t" anchorCtr="0">
            <a:normAutofit/>
          </a:bodyPr>
          <a:lstStyle/>
          <a:p>
            <a:pPr lvl="0"/>
            <a:r>
              <a:rPr lang="en-US" sz="3600" dirty="0">
                <a:sym typeface="Montserrat"/>
              </a:rPr>
              <a:t>Based on family’s financial eligibility (“need”)</a:t>
            </a:r>
            <a:endParaRPr lang="en-US" sz="3600" dirty="0"/>
          </a:p>
          <a:p>
            <a:pPr lvl="0"/>
            <a:r>
              <a:rPr lang="en-US" sz="3600" dirty="0">
                <a:sym typeface="Montserrat"/>
              </a:rPr>
              <a:t>Eligibility determined by a standardized formula</a:t>
            </a:r>
            <a:endParaRPr lang="en-US" sz="3600" dirty="0"/>
          </a:p>
          <a:p>
            <a:pPr lvl="0"/>
            <a:r>
              <a:rPr lang="en-US" sz="3600" dirty="0">
                <a:sym typeface="Montserrat"/>
              </a:rPr>
              <a:t>Includes grants, loans, and work-study</a:t>
            </a:r>
            <a:endParaRPr lang="en-US" sz="3600" dirty="0"/>
          </a:p>
          <a:p>
            <a:pPr lvl="0"/>
            <a:r>
              <a:rPr lang="en-US" sz="3600" dirty="0">
                <a:sym typeface="Montserrat"/>
              </a:rPr>
              <a:t>Most financial aid is need-based</a:t>
            </a:r>
            <a:endParaRPr lang="en-US" sz="3600" dirty="0"/>
          </a:p>
          <a:p>
            <a:pPr lvl="0"/>
            <a:r>
              <a:rPr lang="en-US" sz="3600" dirty="0">
                <a:sym typeface="Montserrat"/>
              </a:rPr>
              <a:t>Must be making satisfactory academic progress</a:t>
            </a:r>
            <a:endParaRPr lang="en-US" sz="3600" dirty="0"/>
          </a:p>
        </p:txBody>
      </p:sp>
      <p:sp>
        <p:nvSpPr>
          <p:cNvPr id="8" name="Slide Number Placeholder 7">
            <a:extLst>
              <a:ext uri="{FF2B5EF4-FFF2-40B4-BE49-F238E27FC236}">
                <a16:creationId xmlns:a16="http://schemas.microsoft.com/office/drawing/2014/main" id="{3140CFB1-56E5-6363-872A-AA763D005597}"/>
              </a:ext>
            </a:extLst>
          </p:cNvPr>
          <p:cNvSpPr>
            <a:spLocks noGrp="1"/>
          </p:cNvSpPr>
          <p:nvPr>
            <p:ph type="sldNum" sz="quarter" idx="12"/>
          </p:nvPr>
        </p:nvSpPr>
        <p:spPr/>
        <p:txBody>
          <a:bodyPr/>
          <a:lstStyle/>
          <a:p>
            <a:fld id="{014AA8A5-7719-4F92-936C-1878CA4626DE}" type="slidenum">
              <a:rPr lang="en-US" smtClean="0"/>
              <a:t>12</a:t>
            </a:fld>
            <a:endParaRPr lang="en-US"/>
          </a:p>
        </p:txBody>
      </p:sp>
      <p:sp>
        <p:nvSpPr>
          <p:cNvPr id="9" name="Footer Placeholder 8">
            <a:extLst>
              <a:ext uri="{FF2B5EF4-FFF2-40B4-BE49-F238E27FC236}">
                <a16:creationId xmlns:a16="http://schemas.microsoft.com/office/drawing/2014/main" id="{1EB5C0F6-7383-9F51-4B7E-5C9CFD31F924}"/>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
        <p:nvSpPr>
          <p:cNvPr id="10" name="Oval 9">
            <a:extLst>
              <a:ext uri="{FF2B5EF4-FFF2-40B4-BE49-F238E27FC236}">
                <a16:creationId xmlns:a16="http://schemas.microsoft.com/office/drawing/2014/main" id="{F2F66630-93AB-58F3-963F-85C4054BF554}"/>
              </a:ext>
            </a:extLst>
          </p:cNvPr>
          <p:cNvSpPr/>
          <p:nvPr/>
        </p:nvSpPr>
        <p:spPr>
          <a:xfrm>
            <a:off x="11924554" y="2992439"/>
            <a:ext cx="4824930" cy="475184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are outline">
            <a:extLst>
              <a:ext uri="{FF2B5EF4-FFF2-40B4-BE49-F238E27FC236}">
                <a16:creationId xmlns:a16="http://schemas.microsoft.com/office/drawing/2014/main" id="{1B904FE8-74C2-3CE4-355C-F5D6ED1D6A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99415" y="3327667"/>
            <a:ext cx="3631666" cy="363166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1"/>
          <p:cNvSpPr txBox="1">
            <a:spLocks noGrp="1"/>
          </p:cNvSpPr>
          <p:nvPr>
            <p:ph type="title"/>
          </p:nvPr>
        </p:nvSpPr>
        <p:spPr>
          <a:xfrm>
            <a:off x="1247775" y="2564608"/>
            <a:ext cx="15773400" cy="4279106"/>
          </a:xfrm>
          <a:noFill/>
          <a:ln>
            <a:noFill/>
          </a:ln>
        </p:spPr>
        <p:txBody>
          <a:bodyPr spcFirstLastPara="1" wrap="square" lIns="91425" tIns="45700" rIns="91425" bIns="45700" anchor="b" anchorCtr="0">
            <a:normAutofit/>
          </a:bodyPr>
          <a:lstStyle/>
          <a:p>
            <a:pPr lvl="0"/>
            <a:r>
              <a:rPr lang="en-US" dirty="0"/>
              <a:t>The Application Process</a:t>
            </a:r>
          </a:p>
        </p:txBody>
      </p:sp>
      <p:sp>
        <p:nvSpPr>
          <p:cNvPr id="5" name="Footer Placeholder 4">
            <a:extLst>
              <a:ext uri="{FF2B5EF4-FFF2-40B4-BE49-F238E27FC236}">
                <a16:creationId xmlns:a16="http://schemas.microsoft.com/office/drawing/2014/main" id="{3B48E975-6042-9DCD-A24C-97AAA4193A06}"/>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11" name="Google Shape;311;p12"/>
          <p:cNvSpPr txBox="1">
            <a:spLocks noGrp="1"/>
          </p:cNvSpPr>
          <p:nvPr>
            <p:ph type="title"/>
          </p:nvPr>
        </p:nvSpPr>
        <p:spPr>
          <a:xfrm>
            <a:off x="561209" y="547688"/>
            <a:ext cx="17321978" cy="1988345"/>
          </a:xfr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lvl="0"/>
            <a:r>
              <a:rPr lang="en-US" noProof="0" dirty="0">
                <a:sym typeface="Arial"/>
              </a:rPr>
              <a:t>Financial Aid Timeline</a:t>
            </a:r>
          </a:p>
        </p:txBody>
      </p:sp>
      <p:sp>
        <p:nvSpPr>
          <p:cNvPr id="312" name="Google Shape;312;p12"/>
          <p:cNvSpPr txBox="1">
            <a:spLocks noGrp="1"/>
          </p:cNvSpPr>
          <p:nvPr>
            <p:ph idx="1"/>
          </p:nvPr>
        </p:nvSpPr>
        <p:spPr>
          <a:xfrm>
            <a:off x="492966" y="2738438"/>
            <a:ext cx="17863272" cy="6527007"/>
          </a:xfrm>
          <a:noFill/>
          <a:ln>
            <a:noFill/>
          </a:ln>
        </p:spPr>
        <p:txBody>
          <a:bodyPr spcFirstLastPara="1" wrap="square" lIns="91425" tIns="45700" rIns="91425" bIns="45700" anchor="t" anchorCtr="0">
            <a:normAutofit/>
          </a:bodyPr>
          <a:lstStyle/>
          <a:p>
            <a:pPr lvl="0"/>
            <a:r>
              <a:rPr lang="en-US" sz="4000" dirty="0">
                <a:sym typeface="Montserrat"/>
              </a:rPr>
              <a:t>Check deadlines and required applications on each college’s website now</a:t>
            </a:r>
          </a:p>
          <a:p>
            <a:pPr lvl="0"/>
            <a:r>
              <a:rPr lang="en-US" sz="4000" dirty="0">
                <a:sym typeface="Montserrat"/>
              </a:rPr>
              <a:t>You will likely apply for financial aid before you receive the admissions decision</a:t>
            </a:r>
          </a:p>
          <a:p>
            <a:r>
              <a:rPr lang="en-US" sz="4000" dirty="0">
                <a:sym typeface="Montserrat"/>
              </a:rPr>
              <a:t>Early Action/Decision deadlines are often in October or November</a:t>
            </a:r>
          </a:p>
          <a:p>
            <a:r>
              <a:rPr lang="en-US" sz="4000" dirty="0"/>
              <a:t>S</a:t>
            </a:r>
            <a:r>
              <a:rPr lang="en-US" sz="4000" dirty="0">
                <a:sym typeface="Montserrat"/>
              </a:rPr>
              <a:t>tandard deadlines are typically in February or March</a:t>
            </a:r>
          </a:p>
          <a:p>
            <a:r>
              <a:rPr lang="en-US" sz="4000" dirty="0">
                <a:sym typeface="Montserrat"/>
              </a:rPr>
              <a:t>MEET APPLICATION DEADLINES!</a:t>
            </a:r>
          </a:p>
          <a:p>
            <a:r>
              <a:rPr lang="en-US" sz="4000" dirty="0">
                <a:sym typeface="Montserrat"/>
              </a:rPr>
              <a:t>Use MEFA’s College Application Manager to stay organized</a:t>
            </a:r>
            <a:endParaRPr lang="en-US" sz="4000" dirty="0"/>
          </a:p>
          <a:p>
            <a:pPr lvl="1"/>
            <a:r>
              <a:rPr lang="en-US" sz="3200" dirty="0">
                <a:sym typeface="Montserrat"/>
                <a:hlinkClick r:id="rId3"/>
              </a:rPr>
              <a:t>mefa.org/college-application-manager</a:t>
            </a:r>
            <a:endParaRPr lang="en-US" sz="3200" dirty="0"/>
          </a:p>
        </p:txBody>
      </p:sp>
      <p:sp>
        <p:nvSpPr>
          <p:cNvPr id="8" name="Slide Number Placeholder 7">
            <a:extLst>
              <a:ext uri="{FF2B5EF4-FFF2-40B4-BE49-F238E27FC236}">
                <a16:creationId xmlns:a16="http://schemas.microsoft.com/office/drawing/2014/main" id="{845CE6BF-8200-EEE0-828D-3B79F4A5DC75}"/>
              </a:ext>
            </a:extLst>
          </p:cNvPr>
          <p:cNvSpPr>
            <a:spLocks noGrp="1"/>
          </p:cNvSpPr>
          <p:nvPr>
            <p:ph type="sldNum" sz="quarter" idx="12"/>
          </p:nvPr>
        </p:nvSpPr>
        <p:spPr/>
        <p:txBody>
          <a:bodyPr/>
          <a:lstStyle/>
          <a:p>
            <a:fld id="{014AA8A5-7719-4F92-936C-1878CA4626DE}" type="slidenum">
              <a:rPr lang="en-US" smtClean="0"/>
              <a:t>14</a:t>
            </a:fld>
            <a:endParaRPr lang="en-US"/>
          </a:p>
        </p:txBody>
      </p:sp>
      <p:sp>
        <p:nvSpPr>
          <p:cNvPr id="9" name="Footer Placeholder 8">
            <a:extLst>
              <a:ext uri="{FF2B5EF4-FFF2-40B4-BE49-F238E27FC236}">
                <a16:creationId xmlns:a16="http://schemas.microsoft.com/office/drawing/2014/main" id="{619210C0-BDAB-8C7B-9BEE-B3CD1F8B36F3}"/>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3"/>
          <p:cNvSpPr txBox="1">
            <a:spLocks noGrp="1"/>
          </p:cNvSpPr>
          <p:nvPr>
            <p:ph type="title"/>
          </p:nvPr>
        </p:nvSpPr>
        <p:spPr>
          <a:xfrm>
            <a:off x="561209" y="547688"/>
            <a:ext cx="17321978" cy="1988345"/>
          </a:xfr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lvl="0"/>
            <a:r>
              <a:rPr lang="en-US" noProof="0" dirty="0">
                <a:sym typeface="Arial"/>
              </a:rPr>
              <a:t>FAFSA®</a:t>
            </a:r>
          </a:p>
        </p:txBody>
      </p:sp>
      <p:sp>
        <p:nvSpPr>
          <p:cNvPr id="319" name="Google Shape;319;p13"/>
          <p:cNvSpPr txBox="1">
            <a:spLocks noGrp="1"/>
          </p:cNvSpPr>
          <p:nvPr>
            <p:ph idx="1"/>
          </p:nvPr>
        </p:nvSpPr>
        <p:spPr>
          <a:xfrm>
            <a:off x="561206" y="1905921"/>
            <a:ext cx="17321981" cy="6527007"/>
          </a:xfrm>
          <a:noFill/>
          <a:ln>
            <a:noFill/>
          </a:ln>
        </p:spPr>
        <p:txBody>
          <a:bodyPr spcFirstLastPara="1" wrap="square" lIns="91425" tIns="45700" rIns="91425" bIns="45700" anchor="t" anchorCtr="0">
            <a:normAutofit fontScale="92500" lnSpcReduction="10000"/>
          </a:bodyPr>
          <a:lstStyle/>
          <a:p>
            <a:pPr lvl="0"/>
            <a:r>
              <a:rPr lang="en-US" sz="3200" dirty="0">
                <a:sym typeface="Montserrat"/>
              </a:rPr>
              <a:t>Free Application for Federal Student Aid (FAFSA)</a:t>
            </a:r>
            <a:endParaRPr lang="en-US" sz="3200" dirty="0"/>
          </a:p>
          <a:p>
            <a:pPr lvl="0"/>
            <a:r>
              <a:rPr lang="en-US" sz="3200" dirty="0">
                <a:sym typeface="Montserrat"/>
              </a:rPr>
              <a:t>Required by all colleges</a:t>
            </a:r>
          </a:p>
          <a:p>
            <a:pPr lvl="0"/>
            <a:r>
              <a:rPr lang="en-US" sz="3200" dirty="0">
                <a:sym typeface="Montserrat"/>
              </a:rPr>
              <a:t>Must complete every year</a:t>
            </a:r>
          </a:p>
          <a:p>
            <a:pPr lvl="0"/>
            <a:r>
              <a:rPr lang="en-US" sz="3200" dirty="0">
                <a:sym typeface="Montserrat"/>
              </a:rPr>
              <a:t>Available at fafsa.gov on Dec 1st (usually Oct 1st)</a:t>
            </a:r>
          </a:p>
          <a:p>
            <a:pPr lvl="0"/>
            <a:r>
              <a:rPr lang="en-US" sz="3200" dirty="0">
                <a:sym typeface="Montserrat"/>
              </a:rPr>
              <a:t>2025 HS grads will do the 2025-26 FAFSA</a:t>
            </a:r>
          </a:p>
          <a:p>
            <a:pPr lvl="0"/>
            <a:r>
              <a:rPr lang="en-US" sz="3200" dirty="0">
                <a:sym typeface="Montserrat"/>
              </a:rPr>
              <a:t>Contributor = person whose information appears on the FAFSA</a:t>
            </a:r>
          </a:p>
          <a:p>
            <a:pPr lvl="0"/>
            <a:r>
              <a:rPr lang="en-US" sz="3200" dirty="0">
                <a:sym typeface="Montserrat"/>
              </a:rPr>
              <a:t>Student starts and then invites all other contributors</a:t>
            </a:r>
          </a:p>
          <a:p>
            <a:pPr lvl="0"/>
            <a:r>
              <a:rPr lang="en-US" sz="3200" dirty="0">
                <a:sym typeface="Montserrat"/>
              </a:rPr>
              <a:t>Each contributor has a separate section</a:t>
            </a:r>
          </a:p>
          <a:p>
            <a:pPr lvl="0"/>
            <a:r>
              <a:rPr lang="en-US" sz="3200" dirty="0">
                <a:sym typeface="Montserrat"/>
              </a:rPr>
              <a:t>Last contributor to complete can submit the FAFSA</a:t>
            </a:r>
          </a:p>
          <a:p>
            <a:pPr lvl="0"/>
            <a:r>
              <a:rPr lang="en-US" sz="3200" dirty="0">
                <a:sym typeface="Montserrat"/>
              </a:rPr>
              <a:t>Incomplete FAFSAs are deleted after 45 days of no activity</a:t>
            </a:r>
          </a:p>
          <a:p>
            <a:pPr lvl="0"/>
            <a:r>
              <a:rPr lang="en-US" sz="3200" i="1" dirty="0">
                <a:sym typeface="Montserrat"/>
              </a:rPr>
              <a:t>Understanding the FAFSA webinar</a:t>
            </a:r>
            <a:endParaRPr lang="en-US" sz="3200" i="1" dirty="0"/>
          </a:p>
          <a:p>
            <a:pPr lvl="0"/>
            <a:endParaRPr lang="en-US" sz="3200" dirty="0"/>
          </a:p>
        </p:txBody>
      </p:sp>
      <p:sp>
        <p:nvSpPr>
          <p:cNvPr id="320" name="Google Shape;320;p13" descr="Decortaive object"/>
          <p:cNvSpPr/>
          <p:nvPr/>
        </p:nvSpPr>
        <p:spPr>
          <a:xfrm>
            <a:off x="11957382" y="3717655"/>
            <a:ext cx="6330618" cy="215108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pic>
        <p:nvPicPr>
          <p:cNvPr id="3" name="Picture 3" descr="Screenshot of the Free Application for Federal Student Aid (FAFSA) form landing page. Buttons display the option to “Start a New Form” or “Edit Existing Form.”">
            <a:extLst>
              <a:ext uri="{FF2B5EF4-FFF2-40B4-BE49-F238E27FC236}">
                <a16:creationId xmlns:a16="http://schemas.microsoft.com/office/drawing/2014/main" id="{55080823-00A2-0DEC-F8F2-A2EB952D75B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
          <a:stretch/>
        </p:blipFill>
        <p:spPr>
          <a:xfrm>
            <a:off x="11888044" y="4042156"/>
            <a:ext cx="5995143" cy="2280174"/>
          </a:xfrm>
          <a:prstGeom prst="rect">
            <a:avLst/>
          </a:prstGeom>
          <a:ln w="12700">
            <a:solidFill>
              <a:schemeClr val="tx1"/>
            </a:solidFill>
          </a:ln>
        </p:spPr>
      </p:pic>
      <p:sp>
        <p:nvSpPr>
          <p:cNvPr id="9" name="Slide Number Placeholder 8">
            <a:extLst>
              <a:ext uri="{FF2B5EF4-FFF2-40B4-BE49-F238E27FC236}">
                <a16:creationId xmlns:a16="http://schemas.microsoft.com/office/drawing/2014/main" id="{28DCF9C2-CB90-5808-3972-D65EDA738B1A}"/>
              </a:ext>
            </a:extLst>
          </p:cNvPr>
          <p:cNvSpPr>
            <a:spLocks noGrp="1"/>
          </p:cNvSpPr>
          <p:nvPr>
            <p:ph type="sldNum" sz="quarter" idx="12"/>
          </p:nvPr>
        </p:nvSpPr>
        <p:spPr/>
        <p:txBody>
          <a:bodyPr/>
          <a:lstStyle/>
          <a:p>
            <a:fld id="{014AA8A5-7719-4F92-936C-1878CA4626DE}" type="slidenum">
              <a:rPr lang="en-US" smtClean="0"/>
              <a:t>15</a:t>
            </a:fld>
            <a:endParaRPr lang="en-US"/>
          </a:p>
        </p:txBody>
      </p:sp>
      <p:sp>
        <p:nvSpPr>
          <p:cNvPr id="10" name="Footer Placeholder 9">
            <a:extLst>
              <a:ext uri="{FF2B5EF4-FFF2-40B4-BE49-F238E27FC236}">
                <a16:creationId xmlns:a16="http://schemas.microsoft.com/office/drawing/2014/main" id="{53A150AA-3E48-EB47-58C0-2B8AFF817E9F}"/>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C1CF1C-617D-AD90-FE5A-433871F31227}"/>
              </a:ext>
            </a:extLst>
          </p:cNvPr>
          <p:cNvSpPr>
            <a:spLocks noGrp="1"/>
          </p:cNvSpPr>
          <p:nvPr>
            <p:ph type="title"/>
          </p:nvPr>
        </p:nvSpPr>
        <p:spPr>
          <a:xfrm>
            <a:off x="561209" y="547688"/>
            <a:ext cx="17321978" cy="1988345"/>
          </a:xfr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lvl="0"/>
            <a:r>
              <a:rPr lang="en-US" noProof="0" dirty="0">
                <a:sym typeface="Arial"/>
              </a:rPr>
              <a:t>FSA ID</a:t>
            </a:r>
          </a:p>
        </p:txBody>
      </p:sp>
      <p:sp>
        <p:nvSpPr>
          <p:cNvPr id="3" name="Text Placeholder 2">
            <a:extLst>
              <a:ext uri="{FF2B5EF4-FFF2-40B4-BE49-F238E27FC236}">
                <a16:creationId xmlns:a16="http://schemas.microsoft.com/office/drawing/2014/main" id="{614CF9A1-CB6E-F1D6-B9F5-95C01C121D12}"/>
              </a:ext>
            </a:extLst>
          </p:cNvPr>
          <p:cNvSpPr>
            <a:spLocks noGrp="1"/>
          </p:cNvSpPr>
          <p:nvPr>
            <p:ph idx="1"/>
          </p:nvPr>
        </p:nvSpPr>
        <p:spPr>
          <a:xfrm>
            <a:off x="561208" y="2456661"/>
            <a:ext cx="17321981" cy="6527007"/>
          </a:xfrm>
        </p:spPr>
        <p:txBody>
          <a:bodyPr>
            <a:noAutofit/>
          </a:bodyPr>
          <a:lstStyle/>
          <a:p>
            <a:pPr lvl="0"/>
            <a:r>
              <a:rPr lang="en-US" sz="3200" dirty="0">
                <a:sym typeface="Montserrat"/>
              </a:rPr>
              <a:t>FSA ID = username and password for the FAFSA</a:t>
            </a:r>
          </a:p>
          <a:p>
            <a:pPr lvl="0"/>
            <a:r>
              <a:rPr lang="en-US" sz="3200" dirty="0">
                <a:sym typeface="Montserrat"/>
              </a:rPr>
              <a:t>Must have an FSA ID to log in </a:t>
            </a:r>
          </a:p>
          <a:p>
            <a:pPr lvl="0"/>
            <a:r>
              <a:rPr lang="en-US" sz="3200" dirty="0"/>
              <a:t>Can set up your FSA ID now </a:t>
            </a:r>
            <a:br>
              <a:rPr lang="en-US" sz="3200" dirty="0"/>
            </a:br>
            <a:r>
              <a:rPr lang="en-US" sz="3200" dirty="0"/>
              <a:t>(must wait 2-4 days to start the FAFSA)</a:t>
            </a:r>
          </a:p>
          <a:p>
            <a:pPr lvl="0"/>
            <a:r>
              <a:rPr lang="en-US" sz="3200" dirty="0">
                <a:hlinkClick r:id="rId3"/>
              </a:rPr>
              <a:t>studentaid.gov/</a:t>
            </a:r>
            <a:r>
              <a:rPr lang="en-US" sz="3200" dirty="0" err="1">
                <a:hlinkClick r:id="rId3"/>
              </a:rPr>
              <a:t>fsa</a:t>
            </a:r>
            <a:r>
              <a:rPr lang="en-US" sz="3200" dirty="0">
                <a:hlinkClick r:id="rId3"/>
              </a:rPr>
              <a:t>-id/create-account</a:t>
            </a:r>
            <a:endParaRPr lang="en-US" sz="3200" dirty="0"/>
          </a:p>
          <a:p>
            <a:pPr lvl="0"/>
            <a:r>
              <a:rPr lang="en-US" sz="3200" dirty="0"/>
              <a:t>Must have an email address</a:t>
            </a:r>
          </a:p>
          <a:p>
            <a:pPr lvl="0"/>
            <a:r>
              <a:rPr lang="en-US" sz="3200" dirty="0"/>
              <a:t>Who needs an FSA ID?</a:t>
            </a:r>
          </a:p>
          <a:p>
            <a:pPr lvl="2"/>
            <a:r>
              <a:rPr lang="en-US" sz="2400" dirty="0"/>
              <a:t>Student</a:t>
            </a:r>
          </a:p>
          <a:p>
            <a:pPr lvl="2"/>
            <a:r>
              <a:rPr lang="en-US" sz="2400" dirty="0"/>
              <a:t>Student’s spouse if filed taxes separately or didn’t file</a:t>
            </a:r>
          </a:p>
          <a:p>
            <a:pPr lvl="2"/>
            <a:r>
              <a:rPr lang="en-US" sz="2400" dirty="0"/>
              <a:t>Every parent listed on the FAFSA</a:t>
            </a:r>
          </a:p>
          <a:p>
            <a:pPr lvl="3"/>
            <a:r>
              <a:rPr lang="en-US" sz="2400" dirty="0"/>
              <a:t>If parents filed taxes jointly, only one parent needs one</a:t>
            </a:r>
          </a:p>
          <a:p>
            <a:pPr lvl="0"/>
            <a:r>
              <a:rPr lang="en-US" sz="3200" dirty="0"/>
              <a:t>Those without an SSN will answer knowledge-based questions pulled from credit history</a:t>
            </a:r>
          </a:p>
          <a:p>
            <a:endParaRPr lang="en-US" sz="3200" dirty="0"/>
          </a:p>
        </p:txBody>
      </p:sp>
      <p:sp>
        <p:nvSpPr>
          <p:cNvPr id="4" name="Google Shape;320;p13" descr="Decortaive object">
            <a:extLst>
              <a:ext uri="{FF2B5EF4-FFF2-40B4-BE49-F238E27FC236}">
                <a16:creationId xmlns:a16="http://schemas.microsoft.com/office/drawing/2014/main" id="{9323AA61-AD84-2F28-2177-7FB41F3AAAF1}"/>
              </a:ext>
            </a:extLst>
          </p:cNvPr>
          <p:cNvSpPr/>
          <p:nvPr/>
        </p:nvSpPr>
        <p:spPr>
          <a:xfrm>
            <a:off x="11957382" y="3236295"/>
            <a:ext cx="6330618" cy="212750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pic>
        <p:nvPicPr>
          <p:cNvPr id="7" name="Picture 6" descr="FSA ID webpage">
            <a:extLst>
              <a:ext uri="{FF2B5EF4-FFF2-40B4-BE49-F238E27FC236}">
                <a16:creationId xmlns:a16="http://schemas.microsoft.com/office/drawing/2014/main" id="{2F8F49B0-EA97-F355-CAC3-7AEA9FEF5CF8}"/>
              </a:ext>
            </a:extLst>
          </p:cNvPr>
          <p:cNvPicPr>
            <a:picLocks noChangeAspect="1"/>
          </p:cNvPicPr>
          <p:nvPr/>
        </p:nvPicPr>
        <p:blipFill>
          <a:blip r:embed="rId4"/>
          <a:stretch>
            <a:fillRect/>
          </a:stretch>
        </p:blipFill>
        <p:spPr>
          <a:xfrm>
            <a:off x="9267707" y="3511440"/>
            <a:ext cx="8827151" cy="2208725"/>
          </a:xfrm>
          <a:prstGeom prst="rect">
            <a:avLst/>
          </a:prstGeom>
          <a:ln>
            <a:solidFill>
              <a:schemeClr val="tx1"/>
            </a:solidFill>
          </a:ln>
        </p:spPr>
      </p:pic>
      <p:sp>
        <p:nvSpPr>
          <p:cNvPr id="12" name="Slide Number Placeholder 11">
            <a:extLst>
              <a:ext uri="{FF2B5EF4-FFF2-40B4-BE49-F238E27FC236}">
                <a16:creationId xmlns:a16="http://schemas.microsoft.com/office/drawing/2014/main" id="{7ED50B46-CFC6-0909-B632-29D625CD4552}"/>
              </a:ext>
            </a:extLst>
          </p:cNvPr>
          <p:cNvSpPr>
            <a:spLocks noGrp="1"/>
          </p:cNvSpPr>
          <p:nvPr>
            <p:ph type="sldNum" sz="quarter" idx="12"/>
          </p:nvPr>
        </p:nvSpPr>
        <p:spPr/>
        <p:txBody>
          <a:bodyPr/>
          <a:lstStyle/>
          <a:p>
            <a:fld id="{014AA8A5-7719-4F92-936C-1878CA4626DE}" type="slidenum">
              <a:rPr lang="en-US" smtClean="0"/>
              <a:t>16</a:t>
            </a:fld>
            <a:endParaRPr lang="en-US"/>
          </a:p>
        </p:txBody>
      </p:sp>
      <p:sp>
        <p:nvSpPr>
          <p:cNvPr id="13" name="Footer Placeholder 12">
            <a:extLst>
              <a:ext uri="{FF2B5EF4-FFF2-40B4-BE49-F238E27FC236}">
                <a16:creationId xmlns:a16="http://schemas.microsoft.com/office/drawing/2014/main" id="{639A19A2-2224-2330-4746-CF0AD5F60506}"/>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Tree>
    <p:extLst>
      <p:ext uri="{BB962C8B-B14F-4D97-AF65-F5344CB8AC3E}">
        <p14:creationId xmlns:p14="http://schemas.microsoft.com/office/powerpoint/2010/main" val="2543854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3" name="Google Shape;333;p14"/>
          <p:cNvSpPr txBox="1">
            <a:spLocks noGrp="1"/>
          </p:cNvSpPr>
          <p:nvPr>
            <p:ph type="title"/>
          </p:nvPr>
        </p:nvSpPr>
        <p:spPr>
          <a:xfrm>
            <a:off x="561209" y="547688"/>
            <a:ext cx="17321978" cy="1988345"/>
          </a:xfr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lvl="0"/>
            <a:r>
              <a:rPr lang="en-US" noProof="0" dirty="0">
                <a:sym typeface="Arial"/>
              </a:rPr>
              <a:t>What’s Reported on the FAFSA?</a:t>
            </a:r>
          </a:p>
        </p:txBody>
      </p:sp>
      <p:sp>
        <p:nvSpPr>
          <p:cNvPr id="334" name="Google Shape;334;p14"/>
          <p:cNvSpPr txBox="1">
            <a:spLocks noGrp="1"/>
          </p:cNvSpPr>
          <p:nvPr>
            <p:ph idx="1"/>
          </p:nvPr>
        </p:nvSpPr>
        <p:spPr>
          <a:xfrm>
            <a:off x="561208" y="2168332"/>
            <a:ext cx="17321213" cy="6527800"/>
          </a:xfrm>
          <a:noFill/>
          <a:ln>
            <a:noFill/>
          </a:ln>
        </p:spPr>
        <p:txBody>
          <a:bodyPr spcFirstLastPara="1" wrap="square" lIns="91425" tIns="45700" rIns="91425" bIns="45700" anchor="t" anchorCtr="0">
            <a:noAutofit/>
          </a:bodyPr>
          <a:lstStyle/>
          <a:p>
            <a:pPr lvl="0"/>
            <a:r>
              <a:rPr lang="en-US" sz="3200" dirty="0">
                <a:sym typeface="Montserrat"/>
              </a:rPr>
              <a:t>General Information</a:t>
            </a:r>
            <a:endParaRPr lang="en-US" sz="3200" dirty="0"/>
          </a:p>
          <a:p>
            <a:pPr lvl="0"/>
            <a:r>
              <a:rPr lang="en-US" sz="3200" dirty="0">
                <a:sym typeface="Montserrat"/>
              </a:rPr>
              <a:t>Student citizenship status</a:t>
            </a:r>
          </a:p>
          <a:p>
            <a:pPr lvl="1"/>
            <a:r>
              <a:rPr lang="en-US" sz="2400" dirty="0">
                <a:sym typeface="Montserrat"/>
              </a:rPr>
              <a:t>All U.S. citizens and eligible non-citizens can receive federal financial aid</a:t>
            </a:r>
            <a:endParaRPr lang="en-US" sz="2400" dirty="0"/>
          </a:p>
          <a:p>
            <a:pPr lvl="1"/>
            <a:r>
              <a:rPr lang="en-US" sz="2400" dirty="0">
                <a:sym typeface="Montserrat"/>
              </a:rPr>
              <a:t>Undocumented students may be eligible for MA in-state tuition and state aid </a:t>
            </a:r>
            <a:endParaRPr lang="en-US" sz="2400" dirty="0"/>
          </a:p>
          <a:p>
            <a:pPr lvl="0"/>
            <a:r>
              <a:rPr lang="en-US" sz="3200" dirty="0">
                <a:sym typeface="Montserrat"/>
              </a:rPr>
              <a:t>Colleges where student is applying (each one will receive your FAFSA)</a:t>
            </a:r>
            <a:endParaRPr lang="en-US" sz="3200" dirty="0"/>
          </a:p>
          <a:p>
            <a:pPr lvl="0"/>
            <a:r>
              <a:rPr lang="en-US" sz="3200" dirty="0">
                <a:sym typeface="Montserrat"/>
              </a:rPr>
              <a:t>Parents </a:t>
            </a:r>
          </a:p>
          <a:p>
            <a:pPr lvl="1"/>
            <a:r>
              <a:rPr lang="en-US" sz="2400" dirty="0">
                <a:sym typeface="Montserrat"/>
              </a:rPr>
              <a:t>Married, including same-sex parents, include both</a:t>
            </a:r>
          </a:p>
          <a:p>
            <a:pPr lvl="1"/>
            <a:r>
              <a:rPr lang="en-US" sz="2400" dirty="0">
                <a:sym typeface="Montserrat"/>
              </a:rPr>
              <a:t>All parents who live together, married or not</a:t>
            </a:r>
          </a:p>
          <a:p>
            <a:pPr lvl="1"/>
            <a:r>
              <a:rPr lang="en-US" sz="2400" dirty="0">
                <a:sym typeface="Montserrat"/>
              </a:rPr>
              <a:t>Divorced/Separated: parent who provided more financial support in last 12 months &amp; current spouse</a:t>
            </a:r>
          </a:p>
          <a:p>
            <a:pPr lvl="2"/>
            <a:r>
              <a:rPr lang="en-US" sz="2000" dirty="0"/>
              <a:t>If parents provided equal support, use the parent with greater income and assets</a:t>
            </a:r>
          </a:p>
          <a:p>
            <a:pPr lvl="1"/>
            <a:r>
              <a:rPr lang="en-US" sz="2400" dirty="0">
                <a:sym typeface="Montserrat"/>
              </a:rPr>
              <a:t>Legal guardians are NOT a parent</a:t>
            </a:r>
          </a:p>
          <a:p>
            <a:pPr lvl="0"/>
            <a:r>
              <a:rPr lang="en-US" sz="3200" dirty="0">
                <a:sym typeface="Montserrat"/>
              </a:rPr>
              <a:t># in household: will pull from IRS but family can update</a:t>
            </a:r>
          </a:p>
          <a:p>
            <a:pPr lvl="0"/>
            <a:r>
              <a:rPr lang="en-US" sz="3200" dirty="0">
                <a:sym typeface="Montserrat"/>
              </a:rPr>
              <a:t># of children in college: will not be used in calculation</a:t>
            </a:r>
            <a:endParaRPr lang="en-US" sz="3200" dirty="0"/>
          </a:p>
        </p:txBody>
      </p:sp>
      <p:sp>
        <p:nvSpPr>
          <p:cNvPr id="8" name="Slide Number Placeholder 7">
            <a:extLst>
              <a:ext uri="{FF2B5EF4-FFF2-40B4-BE49-F238E27FC236}">
                <a16:creationId xmlns:a16="http://schemas.microsoft.com/office/drawing/2014/main" id="{124C4EDB-4AB0-88EC-1770-FD48B00777B4}"/>
              </a:ext>
            </a:extLst>
          </p:cNvPr>
          <p:cNvSpPr>
            <a:spLocks noGrp="1"/>
          </p:cNvSpPr>
          <p:nvPr>
            <p:ph type="sldNum" sz="quarter" idx="12"/>
          </p:nvPr>
        </p:nvSpPr>
        <p:spPr/>
        <p:txBody>
          <a:bodyPr/>
          <a:lstStyle/>
          <a:p>
            <a:fld id="{014AA8A5-7719-4F92-936C-1878CA4626DE}" type="slidenum">
              <a:rPr lang="en-US" smtClean="0"/>
              <a:t>17</a:t>
            </a:fld>
            <a:endParaRPr lang="en-US"/>
          </a:p>
        </p:txBody>
      </p:sp>
      <p:sp>
        <p:nvSpPr>
          <p:cNvPr id="9" name="Footer Placeholder 8">
            <a:extLst>
              <a:ext uri="{FF2B5EF4-FFF2-40B4-BE49-F238E27FC236}">
                <a16:creationId xmlns:a16="http://schemas.microsoft.com/office/drawing/2014/main" id="{4BD05B75-3E61-604E-1C06-5EE87CBA0088}"/>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4" name="Google Shape;344;p15"/>
          <p:cNvSpPr txBox="1">
            <a:spLocks noGrp="1"/>
          </p:cNvSpPr>
          <p:nvPr>
            <p:ph type="title"/>
          </p:nvPr>
        </p:nvSpPr>
        <p:spPr>
          <a:xfrm>
            <a:off x="561209" y="547688"/>
            <a:ext cx="17321978" cy="1988345"/>
          </a:xfr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lvl="0"/>
            <a:r>
              <a:rPr lang="en-US" noProof="0" dirty="0">
                <a:sym typeface="Arial"/>
              </a:rPr>
              <a:t>What’s Reported on the FAFSA?</a:t>
            </a:r>
          </a:p>
        </p:txBody>
      </p:sp>
      <p:sp>
        <p:nvSpPr>
          <p:cNvPr id="345" name="Google Shape;345;p15"/>
          <p:cNvSpPr txBox="1">
            <a:spLocks noGrp="1"/>
          </p:cNvSpPr>
          <p:nvPr>
            <p:ph idx="1"/>
          </p:nvPr>
        </p:nvSpPr>
        <p:spPr>
          <a:xfrm>
            <a:off x="561206" y="2738438"/>
            <a:ext cx="17321981" cy="6527007"/>
          </a:xfrm>
          <a:noFill/>
          <a:ln>
            <a:noFill/>
          </a:ln>
        </p:spPr>
        <p:txBody>
          <a:bodyPr spcFirstLastPara="1" wrap="square" lIns="91425" tIns="45700" rIns="91425" bIns="45700" anchor="t" anchorCtr="0">
            <a:noAutofit/>
          </a:bodyPr>
          <a:lstStyle/>
          <a:p>
            <a:pPr lvl="0"/>
            <a:r>
              <a:rPr lang="en-US" sz="3200" dirty="0">
                <a:sym typeface="Montserrat"/>
              </a:rPr>
              <a:t>Financial Information</a:t>
            </a:r>
            <a:endParaRPr lang="en-US" sz="3200" dirty="0"/>
          </a:p>
          <a:p>
            <a:pPr lvl="0"/>
            <a:r>
              <a:rPr lang="en-US" sz="3200" dirty="0">
                <a:sym typeface="Montserrat"/>
              </a:rPr>
              <a:t>Parent and student income (2023 income for the 2025-26 FAFSA)</a:t>
            </a:r>
            <a:endParaRPr lang="en-US" sz="3200" dirty="0"/>
          </a:p>
          <a:p>
            <a:pPr lvl="1"/>
            <a:r>
              <a:rPr lang="en-US" sz="2400" dirty="0">
                <a:sym typeface="Montserrat"/>
              </a:rPr>
              <a:t>Will pull in federal tax data from the IRS (must give consent)</a:t>
            </a:r>
          </a:p>
          <a:p>
            <a:pPr lvl="1"/>
            <a:r>
              <a:rPr lang="en-US" sz="2400" dirty="0">
                <a:sym typeface="Montserrat"/>
              </a:rPr>
              <a:t>Both taxed and untaxed income that appears on the tax return</a:t>
            </a:r>
          </a:p>
          <a:p>
            <a:pPr lvl="0"/>
            <a:r>
              <a:rPr lang="en-US" sz="3200" dirty="0">
                <a:sym typeface="Montserrat"/>
              </a:rPr>
              <a:t>Parent and student assets</a:t>
            </a:r>
            <a:endParaRPr lang="en-US" sz="3200" dirty="0"/>
          </a:p>
          <a:p>
            <a:pPr lvl="1"/>
            <a:r>
              <a:rPr lang="en-US" sz="2400" dirty="0">
                <a:sym typeface="Montserrat"/>
              </a:rPr>
              <a:t>Include value of savings, checking, investments, all businesses/farms, other property</a:t>
            </a:r>
            <a:endParaRPr lang="en-US" sz="2400" dirty="0"/>
          </a:p>
          <a:p>
            <a:pPr lvl="1"/>
            <a:r>
              <a:rPr lang="en-US" sz="2400" dirty="0">
                <a:sym typeface="Montserrat"/>
              </a:rPr>
              <a:t>Include education savings accounts as a parent asset and don’t report the ones for other children</a:t>
            </a:r>
            <a:endParaRPr lang="en-US" sz="2400" dirty="0"/>
          </a:p>
          <a:p>
            <a:pPr lvl="1"/>
            <a:r>
              <a:rPr lang="en-US" sz="2400" dirty="0">
                <a:sym typeface="Montserrat"/>
              </a:rPr>
              <a:t>Do not include primary home, value of retirement, life insurance </a:t>
            </a:r>
          </a:p>
          <a:p>
            <a:pPr lvl="1"/>
            <a:r>
              <a:rPr lang="en-US" sz="2400" dirty="0">
                <a:sym typeface="Montserrat"/>
              </a:rPr>
              <a:t>Child support received is considered an asset</a:t>
            </a:r>
          </a:p>
          <a:p>
            <a:pPr lvl="0"/>
            <a:r>
              <a:rPr lang="en-US" sz="3200" dirty="0">
                <a:sym typeface="Montserrat"/>
              </a:rPr>
              <a:t>Debt is not reported except debt on reported assets</a:t>
            </a:r>
            <a:endParaRPr lang="en-US" sz="3200" dirty="0"/>
          </a:p>
        </p:txBody>
      </p:sp>
      <p:sp>
        <p:nvSpPr>
          <p:cNvPr id="8" name="Slide Number Placeholder 7">
            <a:extLst>
              <a:ext uri="{FF2B5EF4-FFF2-40B4-BE49-F238E27FC236}">
                <a16:creationId xmlns:a16="http://schemas.microsoft.com/office/drawing/2014/main" id="{C1B87E81-BFEF-F74B-6732-48E575A14643}"/>
              </a:ext>
            </a:extLst>
          </p:cNvPr>
          <p:cNvSpPr>
            <a:spLocks noGrp="1"/>
          </p:cNvSpPr>
          <p:nvPr>
            <p:ph type="sldNum" sz="quarter" idx="12"/>
          </p:nvPr>
        </p:nvSpPr>
        <p:spPr/>
        <p:txBody>
          <a:bodyPr/>
          <a:lstStyle/>
          <a:p>
            <a:fld id="{014AA8A5-7719-4F92-936C-1878CA4626DE}" type="slidenum">
              <a:rPr lang="en-US" smtClean="0"/>
              <a:t>18</a:t>
            </a:fld>
            <a:endParaRPr lang="en-US"/>
          </a:p>
        </p:txBody>
      </p:sp>
      <p:sp>
        <p:nvSpPr>
          <p:cNvPr id="9" name="Footer Placeholder 8">
            <a:extLst>
              <a:ext uri="{FF2B5EF4-FFF2-40B4-BE49-F238E27FC236}">
                <a16:creationId xmlns:a16="http://schemas.microsoft.com/office/drawing/2014/main" id="{83F215BB-E963-DB3E-B119-9F3E267F78DB}"/>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title"/>
          </p:nvPr>
        </p:nvSpPr>
        <p:spPr>
          <a:xfrm>
            <a:off x="561209" y="547688"/>
            <a:ext cx="17321978" cy="1988345"/>
          </a:xfr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lvl="0"/>
            <a:r>
              <a:rPr lang="en-US" noProof="0" dirty="0">
                <a:sym typeface="Arial"/>
              </a:rPr>
              <a:t>Other Financial Aid Applications</a:t>
            </a:r>
          </a:p>
        </p:txBody>
      </p:sp>
      <p:sp>
        <p:nvSpPr>
          <p:cNvPr id="352" name="Google Shape;352;p16"/>
          <p:cNvSpPr txBox="1">
            <a:spLocks noGrp="1"/>
          </p:cNvSpPr>
          <p:nvPr>
            <p:ph idx="1"/>
          </p:nvPr>
        </p:nvSpPr>
        <p:spPr>
          <a:xfrm>
            <a:off x="561206" y="2738438"/>
            <a:ext cx="17321981" cy="6527007"/>
          </a:xfrm>
          <a:noFill/>
          <a:ln>
            <a:noFill/>
          </a:ln>
        </p:spPr>
        <p:txBody>
          <a:bodyPr spcFirstLastPara="1" wrap="square" lIns="91425" tIns="45700" rIns="91425" bIns="45700" anchor="t" anchorCtr="0">
            <a:noAutofit/>
          </a:bodyPr>
          <a:lstStyle/>
          <a:p>
            <a:pPr marL="0" lvl="0" indent="0">
              <a:buNone/>
            </a:pPr>
            <a:r>
              <a:rPr lang="en-US" sz="3200" b="1" dirty="0">
                <a:sym typeface="Montserrat"/>
              </a:rPr>
              <a:t>CSS Profile</a:t>
            </a:r>
            <a:r>
              <a:rPr lang="en-US" sz="3200" noProof="0" dirty="0">
                <a:sym typeface="Arial"/>
              </a:rPr>
              <a:t>®</a:t>
            </a:r>
            <a:endParaRPr lang="en-US" sz="3200" b="1" baseline="30000" dirty="0">
              <a:sym typeface="Montserrat"/>
            </a:endParaRPr>
          </a:p>
          <a:p>
            <a:r>
              <a:rPr lang="en-US" sz="3200" dirty="0">
                <a:solidFill>
                  <a:schemeClr val="tx2"/>
                </a:solidFill>
                <a:sym typeface="Montserrat"/>
                <a:hlinkClick r:id="rId3">
                  <a:extLst>
                    <a:ext uri="{A12FA001-AC4F-418D-AE19-62706E023703}">
                      <ahyp:hlinkClr xmlns:ahyp="http://schemas.microsoft.com/office/drawing/2018/hyperlinkcolor" val="tx"/>
                    </a:ext>
                  </a:extLst>
                </a:hlinkClick>
              </a:rPr>
              <a:t>cssprofile.org</a:t>
            </a:r>
            <a:endParaRPr lang="en-US" sz="3200" dirty="0">
              <a:solidFill>
                <a:schemeClr val="tx2"/>
              </a:solidFill>
            </a:endParaRPr>
          </a:p>
          <a:p>
            <a:pPr lvl="0"/>
            <a:r>
              <a:rPr lang="en-US" sz="3200" dirty="0">
                <a:sym typeface="Montserrat"/>
              </a:rPr>
              <a:t>Required by some colleges and universities</a:t>
            </a:r>
            <a:endParaRPr lang="en-US" sz="3200" dirty="0"/>
          </a:p>
          <a:p>
            <a:pPr lvl="0"/>
            <a:r>
              <a:rPr lang="en-US" sz="3200" dirty="0">
                <a:sym typeface="Montserrat"/>
              </a:rPr>
              <a:t>$25 for 1st school, $16 for each additional</a:t>
            </a:r>
          </a:p>
          <a:p>
            <a:pPr lvl="0"/>
            <a:r>
              <a:rPr lang="en-US" sz="3200" dirty="0">
                <a:sym typeface="Montserrat"/>
              </a:rPr>
              <a:t>Fee waivers if parent income is $100k or less or family meets certain other criteria</a:t>
            </a:r>
          </a:p>
          <a:p>
            <a:pPr lvl="0"/>
            <a:r>
              <a:rPr lang="en-US" sz="3200" dirty="0">
                <a:sym typeface="Montserrat"/>
              </a:rPr>
              <a:t>Becomes available October 1</a:t>
            </a:r>
            <a:r>
              <a:rPr lang="en-US" sz="3200" baseline="30000" dirty="0">
                <a:sym typeface="Montserrat"/>
              </a:rPr>
              <a:t>st</a:t>
            </a:r>
            <a:r>
              <a:rPr lang="en-US" sz="3200" dirty="0">
                <a:sym typeface="Montserrat"/>
              </a:rPr>
              <a:t> </a:t>
            </a:r>
            <a:endParaRPr lang="en-US" sz="3200" dirty="0"/>
          </a:p>
          <a:p>
            <a:pPr lvl="0"/>
            <a:r>
              <a:rPr lang="en-US" sz="3200" dirty="0">
                <a:sym typeface="Montserrat"/>
              </a:rPr>
              <a:t>Noncustodial parent submits a separate profile</a:t>
            </a:r>
            <a:endParaRPr lang="en-US" sz="3200" dirty="0"/>
          </a:p>
          <a:p>
            <a:pPr lvl="0"/>
            <a:r>
              <a:rPr lang="en-US" sz="3200" i="1" dirty="0">
                <a:sym typeface="Montserrat"/>
              </a:rPr>
              <a:t>What to Know about the CSS Profile webinar</a:t>
            </a:r>
          </a:p>
          <a:p>
            <a:pPr marL="0" lvl="0" indent="0">
              <a:buNone/>
            </a:pPr>
            <a:r>
              <a:rPr lang="en-US" sz="3200" b="1" dirty="0">
                <a:sym typeface="Montserrat"/>
              </a:rPr>
              <a:t>College Financial Aid Application</a:t>
            </a:r>
            <a:endParaRPr lang="en-US" sz="3200" b="1" dirty="0"/>
          </a:p>
          <a:p>
            <a:pPr lvl="0"/>
            <a:r>
              <a:rPr lang="en-US" sz="3200" dirty="0">
                <a:sym typeface="Montserrat"/>
              </a:rPr>
              <a:t>Required by some colleges and universities</a:t>
            </a:r>
            <a:endParaRPr lang="en-US" sz="3200" dirty="0"/>
          </a:p>
        </p:txBody>
      </p:sp>
      <p:sp>
        <p:nvSpPr>
          <p:cNvPr id="3" name="Google Shape;353;p16" descr="Decortaive object">
            <a:extLst>
              <a:ext uri="{FF2B5EF4-FFF2-40B4-BE49-F238E27FC236}">
                <a16:creationId xmlns:a16="http://schemas.microsoft.com/office/drawing/2014/main" id="{2B350CB7-3992-417B-4E10-7989E37A368A}"/>
              </a:ext>
            </a:extLst>
          </p:cNvPr>
          <p:cNvSpPr/>
          <p:nvPr/>
        </p:nvSpPr>
        <p:spPr>
          <a:xfrm>
            <a:off x="10706773" y="1660123"/>
            <a:ext cx="7581227" cy="221684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a:solidFill>
                <a:schemeClr val="lt1"/>
              </a:solidFill>
              <a:latin typeface="Calibri"/>
              <a:ea typeface="Calibri"/>
              <a:cs typeface="Calibri"/>
              <a:sym typeface="Calibri"/>
            </a:endParaRPr>
          </a:p>
        </p:txBody>
      </p:sp>
      <p:pic>
        <p:nvPicPr>
          <p:cNvPr id="4" name="Picture 3" descr="CSS Profile website">
            <a:extLst>
              <a:ext uri="{FF2B5EF4-FFF2-40B4-BE49-F238E27FC236}">
                <a16:creationId xmlns:a16="http://schemas.microsoft.com/office/drawing/2014/main" id="{36EF4417-5E69-6252-16EA-827C2BB07F27}"/>
              </a:ext>
            </a:extLst>
          </p:cNvPr>
          <p:cNvPicPr>
            <a:picLocks noChangeAspect="1"/>
          </p:cNvPicPr>
          <p:nvPr/>
        </p:nvPicPr>
        <p:blipFill>
          <a:blip r:embed="rId4"/>
          <a:stretch>
            <a:fillRect/>
          </a:stretch>
        </p:blipFill>
        <p:spPr>
          <a:xfrm>
            <a:off x="9945873" y="1964818"/>
            <a:ext cx="7718722" cy="2722578"/>
          </a:xfrm>
          <a:prstGeom prst="rect">
            <a:avLst/>
          </a:prstGeom>
        </p:spPr>
      </p:pic>
      <p:sp>
        <p:nvSpPr>
          <p:cNvPr id="10" name="Slide Number Placeholder 9">
            <a:extLst>
              <a:ext uri="{FF2B5EF4-FFF2-40B4-BE49-F238E27FC236}">
                <a16:creationId xmlns:a16="http://schemas.microsoft.com/office/drawing/2014/main" id="{C67163CE-ED81-8464-EDE6-E15BEBF942E7}"/>
              </a:ext>
            </a:extLst>
          </p:cNvPr>
          <p:cNvSpPr>
            <a:spLocks noGrp="1"/>
          </p:cNvSpPr>
          <p:nvPr>
            <p:ph type="sldNum" sz="quarter" idx="12"/>
          </p:nvPr>
        </p:nvSpPr>
        <p:spPr/>
        <p:txBody>
          <a:bodyPr/>
          <a:lstStyle/>
          <a:p>
            <a:fld id="{014AA8A5-7719-4F92-936C-1878CA4626DE}" type="slidenum">
              <a:rPr lang="en-US" smtClean="0"/>
              <a:t>19</a:t>
            </a:fld>
            <a:endParaRPr lang="en-US"/>
          </a:p>
        </p:txBody>
      </p:sp>
      <p:sp>
        <p:nvSpPr>
          <p:cNvPr id="11" name="Footer Placeholder 10">
            <a:extLst>
              <a:ext uri="{FF2B5EF4-FFF2-40B4-BE49-F238E27FC236}">
                <a16:creationId xmlns:a16="http://schemas.microsoft.com/office/drawing/2014/main" id="{410DE3D0-7F20-20A0-B8C4-6501B850B17B}"/>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a:extLst>
              <a:ext uri="{FF2B5EF4-FFF2-40B4-BE49-F238E27FC236}">
                <a16:creationId xmlns:a16="http://schemas.microsoft.com/office/drawing/2014/main" id="{335E6248-F5DA-17D8-CDCC-5A306793D7A0}"/>
              </a:ext>
            </a:extLst>
          </p:cNvPr>
          <p:cNvSpPr>
            <a:spLocks noGrp="1"/>
          </p:cNvSpPr>
          <p:nvPr>
            <p:ph type="title"/>
          </p:nvPr>
        </p:nvSpPr>
        <p:spPr/>
        <p:txBody>
          <a:bodyPr anchor="t"/>
          <a:lstStyle/>
          <a:p>
            <a:r>
              <a:rPr lang="en-US" dirty="0"/>
              <a:t>Connect with MEFA</a:t>
            </a:r>
          </a:p>
        </p:txBody>
      </p:sp>
      <p:sp>
        <p:nvSpPr>
          <p:cNvPr id="4" name="Footer Placeholder 3">
            <a:extLst>
              <a:ext uri="{FF2B5EF4-FFF2-40B4-BE49-F238E27FC236}">
                <a16:creationId xmlns:a16="http://schemas.microsoft.com/office/drawing/2014/main" id="{471696F8-5B4A-2796-674A-32A6F061FEC1}"/>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
        <p:nvSpPr>
          <p:cNvPr id="5" name="Slide Number Placeholder 4">
            <a:extLst>
              <a:ext uri="{FF2B5EF4-FFF2-40B4-BE49-F238E27FC236}">
                <a16:creationId xmlns:a16="http://schemas.microsoft.com/office/drawing/2014/main" id="{C26A6EB8-157E-3CA0-2E85-4812EE04250B}"/>
              </a:ext>
            </a:extLst>
          </p:cNvPr>
          <p:cNvSpPr>
            <a:spLocks noGrp="1"/>
          </p:cNvSpPr>
          <p:nvPr>
            <p:ph type="sldNum" sz="quarter" idx="12"/>
          </p:nvPr>
        </p:nvSpPr>
        <p:spPr/>
        <p:txBody>
          <a:bodyPr/>
          <a:lstStyle/>
          <a:p>
            <a:fld id="{014AA8A5-7719-4F92-936C-1878CA4626DE}" type="slidenum">
              <a:rPr lang="en-US" smtClean="0"/>
              <a:t>2</a:t>
            </a:fld>
            <a:endParaRPr lang="en-US"/>
          </a:p>
        </p:txBody>
      </p:sp>
      <p:pic>
        <p:nvPicPr>
          <p:cNvPr id="7" name="Picture 6">
            <a:extLst>
              <a:ext uri="{FF2B5EF4-FFF2-40B4-BE49-F238E27FC236}">
                <a16:creationId xmlns:a16="http://schemas.microsoft.com/office/drawing/2014/main" id="{EC7E9FBE-9C21-8183-6982-2690C9F8C9A7}"/>
              </a:ext>
            </a:extLst>
          </p:cNvPr>
          <p:cNvPicPr>
            <a:picLocks noChangeAspect="1"/>
          </p:cNvPicPr>
          <p:nvPr/>
        </p:nvPicPr>
        <p:blipFill>
          <a:blip r:embed="rId2"/>
          <a:srcRect l="4995" t="28866" r="19804"/>
          <a:stretch/>
        </p:blipFill>
        <p:spPr>
          <a:xfrm>
            <a:off x="2749555" y="4039185"/>
            <a:ext cx="3819833" cy="3909207"/>
          </a:xfrm>
          <a:prstGeom prst="rect">
            <a:avLst/>
          </a:prstGeom>
        </p:spPr>
      </p:pic>
      <p:sp>
        <p:nvSpPr>
          <p:cNvPr id="8" name="TextBox 7">
            <a:extLst>
              <a:ext uri="{FF2B5EF4-FFF2-40B4-BE49-F238E27FC236}">
                <a16:creationId xmlns:a16="http://schemas.microsoft.com/office/drawing/2014/main" id="{34179889-05D4-F770-2846-9420FEFC9271}"/>
              </a:ext>
            </a:extLst>
          </p:cNvPr>
          <p:cNvSpPr txBox="1"/>
          <p:nvPr/>
        </p:nvSpPr>
        <p:spPr>
          <a:xfrm>
            <a:off x="2264731" y="2536033"/>
            <a:ext cx="4789479" cy="1384995"/>
          </a:xfrm>
          <a:prstGeom prst="rect">
            <a:avLst/>
          </a:prstGeom>
          <a:noFill/>
        </p:spPr>
        <p:txBody>
          <a:bodyPr wrap="square" rtlCol="0">
            <a:spAutoFit/>
          </a:bodyPr>
          <a:lstStyle/>
          <a:p>
            <a:pPr algn="ctr"/>
            <a:r>
              <a:rPr lang="en-US" sz="2800" b="1" dirty="0"/>
              <a:t>Scan the QR code to sign up for MEFA emails on relevant college planning topics.</a:t>
            </a:r>
          </a:p>
        </p:txBody>
      </p:sp>
      <p:grpSp>
        <p:nvGrpSpPr>
          <p:cNvPr id="34" name="Group 33">
            <a:extLst>
              <a:ext uri="{FF2B5EF4-FFF2-40B4-BE49-F238E27FC236}">
                <a16:creationId xmlns:a16="http://schemas.microsoft.com/office/drawing/2014/main" id="{1D272D71-0B7D-2887-F6D3-3B18CE7BE25E}"/>
              </a:ext>
            </a:extLst>
          </p:cNvPr>
          <p:cNvGrpSpPr/>
          <p:nvPr/>
        </p:nvGrpSpPr>
        <p:grpSpPr>
          <a:xfrm>
            <a:off x="10060668" y="5450507"/>
            <a:ext cx="5477777" cy="946966"/>
            <a:chOff x="10174412" y="5095071"/>
            <a:chExt cx="5477777" cy="946966"/>
          </a:xfrm>
        </p:grpSpPr>
        <p:sp>
          <p:nvSpPr>
            <p:cNvPr id="35" name="Google Shape;750;p36">
              <a:extLst>
                <a:ext uri="{FF2B5EF4-FFF2-40B4-BE49-F238E27FC236}">
                  <a16:creationId xmlns:a16="http://schemas.microsoft.com/office/drawing/2014/main" id="{76A4CFBA-21CA-9BAD-3C48-B378985681EE}"/>
                </a:ext>
              </a:extLst>
            </p:cNvPr>
            <p:cNvSpPr/>
            <p:nvPr/>
          </p:nvSpPr>
          <p:spPr>
            <a:xfrm>
              <a:off x="10895970" y="5317352"/>
              <a:ext cx="4756218" cy="507760"/>
            </a:xfrm>
            <a:prstGeom prst="rect">
              <a:avLst/>
            </a:prstGeom>
            <a:solidFill>
              <a:schemeClr val="accent4"/>
            </a:solidFill>
            <a:ln>
              <a:noFill/>
            </a:ln>
          </p:spPr>
          <p:txBody>
            <a:bodyPr spcFirstLastPara="1" wrap="square" lIns="91425" tIns="45701" rIns="91425" bIns="45701" anchor="ctr" anchorCtr="0">
              <a:noAutofit/>
            </a:bodyPr>
            <a:lstStyle/>
            <a:p>
              <a:pPr algn="ctr"/>
              <a:endParaRPr sz="3008">
                <a:solidFill>
                  <a:schemeClr val="lt1"/>
                </a:solidFill>
                <a:latin typeface="Calibri"/>
                <a:ea typeface="Calibri"/>
                <a:cs typeface="Calibri"/>
                <a:sym typeface="Calibri"/>
              </a:endParaRPr>
            </a:p>
          </p:txBody>
        </p:sp>
        <p:sp>
          <p:nvSpPr>
            <p:cNvPr id="36" name="Google Shape;751;p36">
              <a:extLst>
                <a:ext uri="{FF2B5EF4-FFF2-40B4-BE49-F238E27FC236}">
                  <a16:creationId xmlns:a16="http://schemas.microsoft.com/office/drawing/2014/main" id="{DFB52CF6-3D3E-D094-2DEA-1ED4B405A7B7}"/>
                </a:ext>
              </a:extLst>
            </p:cNvPr>
            <p:cNvSpPr/>
            <p:nvPr/>
          </p:nvSpPr>
          <p:spPr>
            <a:xfrm>
              <a:off x="10174412" y="5095071"/>
              <a:ext cx="946966" cy="946966"/>
            </a:xfrm>
            <a:prstGeom prst="ellipse">
              <a:avLst/>
            </a:prstGeom>
            <a:solidFill>
              <a:schemeClr val="bg2"/>
            </a:solidFill>
            <a:ln>
              <a:noFill/>
            </a:ln>
          </p:spPr>
          <p:txBody>
            <a:bodyPr spcFirstLastPara="1" wrap="square" lIns="91425" tIns="45701" rIns="91425" bIns="45701" anchor="ctr" anchorCtr="0">
              <a:noAutofit/>
            </a:bodyPr>
            <a:lstStyle/>
            <a:p>
              <a:pPr algn="ctr"/>
              <a:endParaRPr sz="3008">
                <a:solidFill>
                  <a:schemeClr val="lt1"/>
                </a:solidFill>
                <a:latin typeface="Calibri"/>
                <a:ea typeface="Calibri"/>
                <a:cs typeface="Calibri"/>
                <a:sym typeface="Calibri"/>
              </a:endParaRPr>
            </a:p>
          </p:txBody>
        </p:sp>
        <p:pic>
          <p:nvPicPr>
            <p:cNvPr id="37" name="Google Shape;762;p36" descr="LinkedIn logo">
              <a:extLst>
                <a:ext uri="{FF2B5EF4-FFF2-40B4-BE49-F238E27FC236}">
                  <a16:creationId xmlns:a16="http://schemas.microsoft.com/office/drawing/2014/main" id="{210E1135-CA30-F6E4-9A9A-7FA34E69CA7C}"/>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398388" y="5325589"/>
              <a:ext cx="509120" cy="492944"/>
            </a:xfrm>
            <a:prstGeom prst="rect">
              <a:avLst/>
            </a:prstGeom>
            <a:noFill/>
            <a:ln>
              <a:noFill/>
            </a:ln>
          </p:spPr>
        </p:pic>
        <p:sp>
          <p:nvSpPr>
            <p:cNvPr id="38" name="Google Shape;759;p36">
              <a:extLst>
                <a:ext uri="{FF2B5EF4-FFF2-40B4-BE49-F238E27FC236}">
                  <a16:creationId xmlns:a16="http://schemas.microsoft.com/office/drawing/2014/main" id="{6992E72D-2695-BDF3-EC63-1A5203A908D5}"/>
                </a:ext>
              </a:extLst>
            </p:cNvPr>
            <p:cNvSpPr txBox="1"/>
            <p:nvPr/>
          </p:nvSpPr>
          <p:spPr>
            <a:xfrm>
              <a:off x="11255123" y="5331898"/>
              <a:ext cx="4397066" cy="461626"/>
            </a:xfrm>
            <a:prstGeom prst="rect">
              <a:avLst/>
            </a:prstGeom>
            <a:noFill/>
            <a:ln>
              <a:noFill/>
            </a:ln>
          </p:spPr>
          <p:txBody>
            <a:bodyPr spcFirstLastPara="1" wrap="square" lIns="91425" tIns="45701" rIns="91425" bIns="45701" anchor="t" anchorCtr="0">
              <a:spAutoFit/>
            </a:bodyPr>
            <a:lstStyle/>
            <a:p>
              <a:r>
                <a:rPr lang="en-US" sz="2400" b="1" dirty="0">
                  <a:solidFill>
                    <a:srgbClr val="FCF7EC"/>
                  </a:solidFill>
                  <a:ea typeface="Montserrat"/>
                  <a:cs typeface="Montserrat"/>
                  <a:sym typeface="Montserrat"/>
                </a:rPr>
                <a:t>linkedin.com/company/</a:t>
              </a:r>
              <a:r>
                <a:rPr lang="en-US" sz="2400" b="1" dirty="0" err="1">
                  <a:solidFill>
                    <a:srgbClr val="FCF7EC"/>
                  </a:solidFill>
                  <a:ea typeface="Montserrat"/>
                  <a:cs typeface="Montserrat"/>
                  <a:sym typeface="Montserrat"/>
                </a:rPr>
                <a:t>mefa</a:t>
              </a:r>
              <a:endParaRPr sz="2400" dirty="0"/>
            </a:p>
          </p:txBody>
        </p:sp>
      </p:grpSp>
      <p:grpSp>
        <p:nvGrpSpPr>
          <p:cNvPr id="66" name="Group 65">
            <a:extLst>
              <a:ext uri="{FF2B5EF4-FFF2-40B4-BE49-F238E27FC236}">
                <a16:creationId xmlns:a16="http://schemas.microsoft.com/office/drawing/2014/main" id="{7ECC3E48-E82E-E07D-56C8-8D6CF9B0B109}"/>
              </a:ext>
            </a:extLst>
          </p:cNvPr>
          <p:cNvGrpSpPr/>
          <p:nvPr/>
        </p:nvGrpSpPr>
        <p:grpSpPr>
          <a:xfrm>
            <a:off x="10060668" y="6627560"/>
            <a:ext cx="5477776" cy="946966"/>
            <a:chOff x="9786931" y="6542943"/>
            <a:chExt cx="5477776" cy="946966"/>
          </a:xfrm>
        </p:grpSpPr>
        <p:sp>
          <p:nvSpPr>
            <p:cNvPr id="40" name="Google Shape;748;p36">
              <a:extLst>
                <a:ext uri="{FF2B5EF4-FFF2-40B4-BE49-F238E27FC236}">
                  <a16:creationId xmlns:a16="http://schemas.microsoft.com/office/drawing/2014/main" id="{4465F8C2-B558-AD08-4B71-93D2B1D6D90B}"/>
                </a:ext>
              </a:extLst>
            </p:cNvPr>
            <p:cNvSpPr/>
            <p:nvPr/>
          </p:nvSpPr>
          <p:spPr>
            <a:xfrm>
              <a:off x="10508489" y="6765224"/>
              <a:ext cx="4756218" cy="507760"/>
            </a:xfrm>
            <a:prstGeom prst="rect">
              <a:avLst/>
            </a:prstGeom>
            <a:solidFill>
              <a:schemeClr val="accent4"/>
            </a:solidFill>
            <a:ln>
              <a:noFill/>
            </a:ln>
          </p:spPr>
          <p:txBody>
            <a:bodyPr spcFirstLastPara="1" wrap="square" lIns="91425" tIns="45701" rIns="91425" bIns="45701" anchor="ctr" anchorCtr="0">
              <a:noAutofit/>
            </a:bodyPr>
            <a:lstStyle/>
            <a:p>
              <a:pPr algn="ctr"/>
              <a:endParaRPr sz="3008">
                <a:solidFill>
                  <a:schemeClr val="lt1"/>
                </a:solidFill>
                <a:latin typeface="Calibri"/>
                <a:ea typeface="Calibri"/>
                <a:cs typeface="Calibri"/>
                <a:sym typeface="Calibri"/>
              </a:endParaRPr>
            </a:p>
          </p:txBody>
        </p:sp>
        <p:sp>
          <p:nvSpPr>
            <p:cNvPr id="41" name="Google Shape;749;p36">
              <a:extLst>
                <a:ext uri="{FF2B5EF4-FFF2-40B4-BE49-F238E27FC236}">
                  <a16:creationId xmlns:a16="http://schemas.microsoft.com/office/drawing/2014/main" id="{9000650C-ECAB-68C0-DFDF-82367004F2E4}"/>
                </a:ext>
              </a:extLst>
            </p:cNvPr>
            <p:cNvSpPr/>
            <p:nvPr/>
          </p:nvSpPr>
          <p:spPr>
            <a:xfrm>
              <a:off x="9786931" y="6542943"/>
              <a:ext cx="946966" cy="946966"/>
            </a:xfrm>
            <a:prstGeom prst="ellipse">
              <a:avLst/>
            </a:prstGeom>
            <a:solidFill>
              <a:schemeClr val="bg2"/>
            </a:solidFill>
            <a:ln>
              <a:noFill/>
            </a:ln>
          </p:spPr>
          <p:txBody>
            <a:bodyPr spcFirstLastPara="1" wrap="square" lIns="91425" tIns="45701" rIns="91425" bIns="45701" anchor="ctr" anchorCtr="0">
              <a:noAutofit/>
            </a:bodyPr>
            <a:lstStyle/>
            <a:p>
              <a:pPr algn="ctr"/>
              <a:endParaRPr sz="3008">
                <a:solidFill>
                  <a:schemeClr val="lt1"/>
                </a:solidFill>
                <a:latin typeface="Calibri"/>
                <a:ea typeface="Calibri"/>
                <a:cs typeface="Calibri"/>
                <a:sym typeface="Calibri"/>
              </a:endParaRPr>
            </a:p>
          </p:txBody>
        </p:sp>
        <p:pic>
          <p:nvPicPr>
            <p:cNvPr id="42" name="Google Shape;765;p36" descr="YouTube logo">
              <a:extLst>
                <a:ext uri="{FF2B5EF4-FFF2-40B4-BE49-F238E27FC236}">
                  <a16:creationId xmlns:a16="http://schemas.microsoft.com/office/drawing/2014/main" id="{9E8F28AB-F1B8-EF1D-D8C9-FC8607FCCEAD}"/>
                </a:ext>
              </a:extLst>
            </p:cNvPr>
            <p:cNvPicPr preferRelativeResize="0"/>
            <p:nvPr/>
          </p:nvPicPr>
          <p:blipFill rotWithShape="1">
            <a:blip r:embed="rId4">
              <a:alphaModFix/>
            </a:blip>
            <a:srcRect/>
            <a:stretch/>
          </p:blipFill>
          <p:spPr>
            <a:xfrm>
              <a:off x="10007353" y="6762461"/>
              <a:ext cx="501137" cy="501137"/>
            </a:xfrm>
            <a:prstGeom prst="rect">
              <a:avLst/>
            </a:prstGeom>
            <a:noFill/>
            <a:ln>
              <a:noFill/>
            </a:ln>
          </p:spPr>
        </p:pic>
        <p:sp>
          <p:nvSpPr>
            <p:cNvPr id="43" name="Google Shape;760;p36">
              <a:extLst>
                <a:ext uri="{FF2B5EF4-FFF2-40B4-BE49-F238E27FC236}">
                  <a16:creationId xmlns:a16="http://schemas.microsoft.com/office/drawing/2014/main" id="{882BCACA-B794-7FAB-6D00-80B5AB331E9A}"/>
                </a:ext>
              </a:extLst>
            </p:cNvPr>
            <p:cNvSpPr txBox="1"/>
            <p:nvPr/>
          </p:nvSpPr>
          <p:spPr>
            <a:xfrm>
              <a:off x="10867641" y="6779771"/>
              <a:ext cx="4397066" cy="446238"/>
            </a:xfrm>
            <a:prstGeom prst="rect">
              <a:avLst/>
            </a:prstGeom>
            <a:noFill/>
            <a:ln>
              <a:noFill/>
            </a:ln>
          </p:spPr>
          <p:txBody>
            <a:bodyPr spcFirstLastPara="1" wrap="square" lIns="91425" tIns="45701" rIns="91425" bIns="45701" anchor="t" anchorCtr="0">
              <a:spAutoFit/>
            </a:bodyPr>
            <a:lstStyle/>
            <a:p>
              <a:r>
                <a:rPr lang="en-US" sz="2300" b="1" dirty="0">
                  <a:solidFill>
                    <a:srgbClr val="FCF7EC"/>
                  </a:solidFill>
                  <a:ea typeface="Montserrat"/>
                  <a:cs typeface="Montserrat"/>
                  <a:sym typeface="Montserrat"/>
                </a:rPr>
                <a:t>youtube.com/</a:t>
              </a:r>
              <a:r>
                <a:rPr lang="en-US" sz="2300" b="1" dirty="0" err="1">
                  <a:solidFill>
                    <a:srgbClr val="FCF7EC"/>
                  </a:solidFill>
                  <a:ea typeface="Montserrat"/>
                  <a:cs typeface="Montserrat"/>
                  <a:sym typeface="Montserrat"/>
                </a:rPr>
                <a:t>MEFAcounselor</a:t>
              </a:r>
              <a:endParaRPr sz="2300" dirty="0"/>
            </a:p>
          </p:txBody>
        </p:sp>
      </p:grpSp>
      <p:grpSp>
        <p:nvGrpSpPr>
          <p:cNvPr id="44" name="Group 43">
            <a:extLst>
              <a:ext uri="{FF2B5EF4-FFF2-40B4-BE49-F238E27FC236}">
                <a16:creationId xmlns:a16="http://schemas.microsoft.com/office/drawing/2014/main" id="{90E0AB38-2D95-8F05-3BD0-16E00AC70A51}"/>
              </a:ext>
            </a:extLst>
          </p:cNvPr>
          <p:cNvGrpSpPr/>
          <p:nvPr/>
        </p:nvGrpSpPr>
        <p:grpSpPr>
          <a:xfrm>
            <a:off x="10060668" y="7804611"/>
            <a:ext cx="5477776" cy="946966"/>
            <a:chOff x="10174412" y="7388999"/>
            <a:chExt cx="5477776" cy="946966"/>
          </a:xfrm>
        </p:grpSpPr>
        <p:sp>
          <p:nvSpPr>
            <p:cNvPr id="45" name="Google Shape;754;p36">
              <a:extLst>
                <a:ext uri="{FF2B5EF4-FFF2-40B4-BE49-F238E27FC236}">
                  <a16:creationId xmlns:a16="http://schemas.microsoft.com/office/drawing/2014/main" id="{130E6841-8D0C-65F5-1331-D3A74EAB354A}"/>
                </a:ext>
              </a:extLst>
            </p:cNvPr>
            <p:cNvSpPr/>
            <p:nvPr/>
          </p:nvSpPr>
          <p:spPr>
            <a:xfrm>
              <a:off x="10895970" y="7611280"/>
              <a:ext cx="4756218" cy="507760"/>
            </a:xfrm>
            <a:prstGeom prst="rect">
              <a:avLst/>
            </a:prstGeom>
            <a:solidFill>
              <a:schemeClr val="accent4"/>
            </a:solidFill>
            <a:ln>
              <a:noFill/>
            </a:ln>
          </p:spPr>
          <p:txBody>
            <a:bodyPr spcFirstLastPara="1" wrap="square" lIns="91425" tIns="45701" rIns="91425" bIns="45701" anchor="ctr" anchorCtr="0">
              <a:noAutofit/>
            </a:bodyPr>
            <a:lstStyle/>
            <a:p>
              <a:pPr algn="ctr"/>
              <a:endParaRPr sz="3008">
                <a:solidFill>
                  <a:schemeClr val="lt1"/>
                </a:solidFill>
                <a:latin typeface="Calibri"/>
                <a:ea typeface="Calibri"/>
                <a:cs typeface="Calibri"/>
                <a:sym typeface="Calibri"/>
              </a:endParaRPr>
            </a:p>
          </p:txBody>
        </p:sp>
        <p:sp>
          <p:nvSpPr>
            <p:cNvPr id="46" name="Google Shape;763;p36">
              <a:extLst>
                <a:ext uri="{FF2B5EF4-FFF2-40B4-BE49-F238E27FC236}">
                  <a16:creationId xmlns:a16="http://schemas.microsoft.com/office/drawing/2014/main" id="{FDD04DA2-E116-0604-D51C-2CE4D710C76F}"/>
                </a:ext>
              </a:extLst>
            </p:cNvPr>
            <p:cNvSpPr/>
            <p:nvPr/>
          </p:nvSpPr>
          <p:spPr>
            <a:xfrm>
              <a:off x="10174412" y="7388999"/>
              <a:ext cx="946966" cy="946966"/>
            </a:xfrm>
            <a:prstGeom prst="ellipse">
              <a:avLst/>
            </a:prstGeom>
            <a:solidFill>
              <a:schemeClr val="bg2"/>
            </a:solidFill>
            <a:ln>
              <a:noFill/>
            </a:ln>
          </p:spPr>
          <p:txBody>
            <a:bodyPr spcFirstLastPara="1" wrap="square" lIns="91425" tIns="45701" rIns="91425" bIns="45701" anchor="ctr" anchorCtr="0">
              <a:noAutofit/>
            </a:bodyPr>
            <a:lstStyle/>
            <a:p>
              <a:pPr algn="ctr"/>
              <a:endParaRPr sz="3008">
                <a:solidFill>
                  <a:schemeClr val="lt1"/>
                </a:solidFill>
                <a:latin typeface="Calibri"/>
                <a:ea typeface="Calibri"/>
                <a:cs typeface="Calibri"/>
                <a:sym typeface="Calibri"/>
              </a:endParaRPr>
            </a:p>
          </p:txBody>
        </p:sp>
        <p:pic>
          <p:nvPicPr>
            <p:cNvPr id="47" name="Picture 46" descr="Podcast logo">
              <a:extLst>
                <a:ext uri="{FF2B5EF4-FFF2-40B4-BE49-F238E27FC236}">
                  <a16:creationId xmlns:a16="http://schemas.microsoft.com/office/drawing/2014/main" id="{B6266C61-93E8-1F35-45FE-7AAC617284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93045" y="7608067"/>
              <a:ext cx="504716" cy="504716"/>
            </a:xfrm>
            <a:prstGeom prst="rect">
              <a:avLst/>
            </a:prstGeom>
          </p:spPr>
        </p:pic>
        <p:sp>
          <p:nvSpPr>
            <p:cNvPr id="48" name="Google Shape;757;p36">
              <a:extLst>
                <a:ext uri="{FF2B5EF4-FFF2-40B4-BE49-F238E27FC236}">
                  <a16:creationId xmlns:a16="http://schemas.microsoft.com/office/drawing/2014/main" id="{74490BC9-07EC-61E6-02DD-705B6DF120BE}"/>
                </a:ext>
              </a:extLst>
            </p:cNvPr>
            <p:cNvSpPr txBox="1"/>
            <p:nvPr/>
          </p:nvSpPr>
          <p:spPr>
            <a:xfrm>
              <a:off x="11255122" y="7629613"/>
              <a:ext cx="4209536" cy="461626"/>
            </a:xfrm>
            <a:prstGeom prst="rect">
              <a:avLst/>
            </a:prstGeom>
            <a:noFill/>
            <a:ln>
              <a:noFill/>
            </a:ln>
          </p:spPr>
          <p:txBody>
            <a:bodyPr spcFirstLastPara="1" wrap="square" lIns="91425" tIns="45701" rIns="91425" bIns="45701" anchor="t" anchorCtr="0">
              <a:spAutoFit/>
            </a:bodyPr>
            <a:lstStyle/>
            <a:p>
              <a:pPr lvl="0"/>
              <a:r>
                <a:rPr lang="en-US" sz="2400" b="1" dirty="0">
                  <a:solidFill>
                    <a:srgbClr val="FCF7EC"/>
                  </a:solidFill>
                  <a:ea typeface="Montserrat"/>
                  <a:cs typeface="Montserrat"/>
                  <a:sym typeface="Montserrat"/>
                </a:rPr>
                <a:t>mefa.org/mefa-podcast</a:t>
              </a:r>
              <a:endParaRPr sz="2400" dirty="0"/>
            </a:p>
          </p:txBody>
        </p:sp>
      </p:grpSp>
      <p:grpSp>
        <p:nvGrpSpPr>
          <p:cNvPr id="49" name="Group 48">
            <a:extLst>
              <a:ext uri="{FF2B5EF4-FFF2-40B4-BE49-F238E27FC236}">
                <a16:creationId xmlns:a16="http://schemas.microsoft.com/office/drawing/2014/main" id="{48660FB8-C392-AD01-6F1D-F0EE747C86A1}"/>
              </a:ext>
            </a:extLst>
          </p:cNvPr>
          <p:cNvGrpSpPr/>
          <p:nvPr/>
        </p:nvGrpSpPr>
        <p:grpSpPr>
          <a:xfrm>
            <a:off x="10079419" y="1919348"/>
            <a:ext cx="5477776" cy="946966"/>
            <a:chOff x="10193163" y="1503736"/>
            <a:chExt cx="5477776" cy="946966"/>
          </a:xfrm>
        </p:grpSpPr>
        <p:sp>
          <p:nvSpPr>
            <p:cNvPr id="50" name="Google Shape;763;p36">
              <a:extLst>
                <a:ext uri="{FF2B5EF4-FFF2-40B4-BE49-F238E27FC236}">
                  <a16:creationId xmlns:a16="http://schemas.microsoft.com/office/drawing/2014/main" id="{80E03952-7F2C-6E41-E084-93E5AE22787C}"/>
                </a:ext>
              </a:extLst>
            </p:cNvPr>
            <p:cNvSpPr/>
            <p:nvPr/>
          </p:nvSpPr>
          <p:spPr>
            <a:xfrm>
              <a:off x="10193163" y="1503736"/>
              <a:ext cx="946966" cy="946966"/>
            </a:xfrm>
            <a:prstGeom prst="ellipse">
              <a:avLst/>
            </a:prstGeom>
            <a:solidFill>
              <a:schemeClr val="bg2"/>
            </a:solidFill>
            <a:ln>
              <a:noFill/>
            </a:ln>
          </p:spPr>
          <p:txBody>
            <a:bodyPr spcFirstLastPara="1" wrap="square" lIns="91425" tIns="45701" rIns="91425" bIns="45701" anchor="ctr" anchorCtr="0">
              <a:noAutofit/>
            </a:bodyPr>
            <a:lstStyle/>
            <a:p>
              <a:pPr algn="ctr"/>
              <a:endParaRPr sz="3008">
                <a:solidFill>
                  <a:schemeClr val="lt1"/>
                </a:solidFill>
                <a:latin typeface="Calibri"/>
                <a:ea typeface="Calibri"/>
                <a:cs typeface="Calibri"/>
                <a:sym typeface="Calibri"/>
              </a:endParaRPr>
            </a:p>
          </p:txBody>
        </p:sp>
        <p:grpSp>
          <p:nvGrpSpPr>
            <p:cNvPr id="51" name="Group 50">
              <a:extLst>
                <a:ext uri="{FF2B5EF4-FFF2-40B4-BE49-F238E27FC236}">
                  <a16:creationId xmlns:a16="http://schemas.microsoft.com/office/drawing/2014/main" id="{3D2FF8EE-215E-8BE9-1555-75C6B72DF116}"/>
                </a:ext>
              </a:extLst>
            </p:cNvPr>
            <p:cNvGrpSpPr/>
            <p:nvPr/>
          </p:nvGrpSpPr>
          <p:grpSpPr>
            <a:xfrm>
              <a:off x="10406961" y="1726016"/>
              <a:ext cx="5263978" cy="507761"/>
              <a:chOff x="10406961" y="1726016"/>
              <a:chExt cx="5263978" cy="507761"/>
            </a:xfrm>
          </p:grpSpPr>
          <p:sp>
            <p:nvSpPr>
              <p:cNvPr id="52" name="Google Shape;754;p36">
                <a:extLst>
                  <a:ext uri="{FF2B5EF4-FFF2-40B4-BE49-F238E27FC236}">
                    <a16:creationId xmlns:a16="http://schemas.microsoft.com/office/drawing/2014/main" id="{16974659-4A6E-3DA8-C64D-3DF4D0EA8A17}"/>
                  </a:ext>
                </a:extLst>
              </p:cNvPr>
              <p:cNvSpPr/>
              <p:nvPr/>
            </p:nvSpPr>
            <p:spPr>
              <a:xfrm>
                <a:off x="10914721" y="1726017"/>
                <a:ext cx="4756218" cy="507760"/>
              </a:xfrm>
              <a:prstGeom prst="rect">
                <a:avLst/>
              </a:prstGeom>
              <a:solidFill>
                <a:schemeClr val="accent4"/>
              </a:solidFill>
              <a:ln>
                <a:noFill/>
              </a:ln>
            </p:spPr>
            <p:txBody>
              <a:bodyPr spcFirstLastPara="1" wrap="square" lIns="91425" tIns="45701" rIns="91425" bIns="45701" anchor="ctr" anchorCtr="0">
                <a:noAutofit/>
              </a:bodyPr>
              <a:lstStyle/>
              <a:p>
                <a:pPr algn="ctr"/>
                <a:endParaRPr sz="3008">
                  <a:solidFill>
                    <a:schemeClr val="lt1"/>
                  </a:solidFill>
                  <a:latin typeface="Calibri"/>
                  <a:ea typeface="Calibri"/>
                  <a:cs typeface="Calibri"/>
                  <a:sym typeface="Calibri"/>
                </a:endParaRPr>
              </a:p>
            </p:txBody>
          </p:sp>
          <p:pic>
            <p:nvPicPr>
              <p:cNvPr id="53" name="Google Shape;764;p36" descr="Facebook logo">
                <a:extLst>
                  <a:ext uri="{FF2B5EF4-FFF2-40B4-BE49-F238E27FC236}">
                    <a16:creationId xmlns:a16="http://schemas.microsoft.com/office/drawing/2014/main" id="{A9A72934-2D3B-8D9A-C51D-C0E3FD05E33F}"/>
                  </a:ext>
                </a:extLst>
              </p:cNvPr>
              <p:cNvPicPr preferRelativeResize="0"/>
              <p:nvPr/>
            </p:nvPicPr>
            <p:blipFill rotWithShape="1">
              <a:blip r:embed="rId6">
                <a:alphaModFix/>
              </a:blip>
              <a:srcRect/>
              <a:stretch/>
            </p:blipFill>
            <p:spPr>
              <a:xfrm>
                <a:off x="10406961" y="1726016"/>
                <a:ext cx="507761" cy="507761"/>
              </a:xfrm>
              <a:prstGeom prst="rect">
                <a:avLst/>
              </a:prstGeom>
              <a:noFill/>
              <a:ln>
                <a:noFill/>
              </a:ln>
            </p:spPr>
          </p:pic>
          <p:sp>
            <p:nvSpPr>
              <p:cNvPr id="54" name="Google Shape;757;p36">
                <a:extLst>
                  <a:ext uri="{FF2B5EF4-FFF2-40B4-BE49-F238E27FC236}">
                    <a16:creationId xmlns:a16="http://schemas.microsoft.com/office/drawing/2014/main" id="{D91D64A2-BF66-CD16-4946-B8163D27D656}"/>
                  </a:ext>
                </a:extLst>
              </p:cNvPr>
              <p:cNvSpPr txBox="1"/>
              <p:nvPr/>
            </p:nvSpPr>
            <p:spPr>
              <a:xfrm>
                <a:off x="11255122" y="1753682"/>
                <a:ext cx="4209536" cy="461626"/>
              </a:xfrm>
              <a:prstGeom prst="rect">
                <a:avLst/>
              </a:prstGeom>
              <a:noFill/>
              <a:ln>
                <a:noFill/>
              </a:ln>
            </p:spPr>
            <p:txBody>
              <a:bodyPr spcFirstLastPara="1" wrap="square" lIns="91425" tIns="45701" rIns="91425" bIns="45701" anchor="t" anchorCtr="0">
                <a:spAutoFit/>
              </a:bodyPr>
              <a:lstStyle/>
              <a:p>
                <a:r>
                  <a:rPr lang="en-US" sz="2400" b="1" dirty="0">
                    <a:solidFill>
                      <a:srgbClr val="FCF7EC"/>
                    </a:solidFill>
                    <a:ea typeface="Montserrat"/>
                    <a:cs typeface="Montserrat"/>
                    <a:sym typeface="Montserrat"/>
                  </a:rPr>
                  <a:t>facebook.com/</a:t>
                </a:r>
                <a:r>
                  <a:rPr lang="en-US" sz="2400" b="1" dirty="0" err="1">
                    <a:solidFill>
                      <a:srgbClr val="FCF7EC"/>
                    </a:solidFill>
                    <a:ea typeface="Montserrat"/>
                    <a:cs typeface="Montserrat"/>
                    <a:sym typeface="Montserrat"/>
                  </a:rPr>
                  <a:t>mefaMA</a:t>
                </a:r>
                <a:endParaRPr sz="2400" dirty="0"/>
              </a:p>
            </p:txBody>
          </p:sp>
        </p:grpSp>
      </p:grpSp>
      <p:grpSp>
        <p:nvGrpSpPr>
          <p:cNvPr id="55" name="Group 54">
            <a:extLst>
              <a:ext uri="{FF2B5EF4-FFF2-40B4-BE49-F238E27FC236}">
                <a16:creationId xmlns:a16="http://schemas.microsoft.com/office/drawing/2014/main" id="{05432DF9-8774-ABD0-BD66-E4C973AC4E2C}"/>
              </a:ext>
            </a:extLst>
          </p:cNvPr>
          <p:cNvGrpSpPr/>
          <p:nvPr/>
        </p:nvGrpSpPr>
        <p:grpSpPr>
          <a:xfrm>
            <a:off x="10070845" y="3096401"/>
            <a:ext cx="5477776" cy="946966"/>
            <a:chOff x="10184589" y="2668243"/>
            <a:chExt cx="5477776" cy="946966"/>
          </a:xfrm>
        </p:grpSpPr>
        <p:sp>
          <p:nvSpPr>
            <p:cNvPr id="56" name="Google Shape;754;p36">
              <a:extLst>
                <a:ext uri="{FF2B5EF4-FFF2-40B4-BE49-F238E27FC236}">
                  <a16:creationId xmlns:a16="http://schemas.microsoft.com/office/drawing/2014/main" id="{A36176BA-BE11-47C2-78BA-915FE42F844A}"/>
                </a:ext>
              </a:extLst>
            </p:cNvPr>
            <p:cNvSpPr/>
            <p:nvPr/>
          </p:nvSpPr>
          <p:spPr>
            <a:xfrm>
              <a:off x="10906147" y="2890524"/>
              <a:ext cx="4756218" cy="507760"/>
            </a:xfrm>
            <a:prstGeom prst="rect">
              <a:avLst/>
            </a:prstGeom>
            <a:solidFill>
              <a:schemeClr val="accent4"/>
            </a:solidFill>
            <a:ln>
              <a:noFill/>
            </a:ln>
          </p:spPr>
          <p:txBody>
            <a:bodyPr spcFirstLastPara="1" wrap="square" lIns="91425" tIns="45701" rIns="91425" bIns="45701" anchor="ctr" anchorCtr="0">
              <a:noAutofit/>
            </a:bodyPr>
            <a:lstStyle/>
            <a:p>
              <a:pPr algn="ctr"/>
              <a:endParaRPr sz="3008">
                <a:solidFill>
                  <a:schemeClr val="lt1"/>
                </a:solidFill>
                <a:latin typeface="Calibri"/>
                <a:ea typeface="Calibri"/>
                <a:cs typeface="Calibri"/>
                <a:sym typeface="Calibri"/>
              </a:endParaRPr>
            </a:p>
          </p:txBody>
        </p:sp>
        <p:sp>
          <p:nvSpPr>
            <p:cNvPr id="57" name="Google Shape;763;p36">
              <a:extLst>
                <a:ext uri="{FF2B5EF4-FFF2-40B4-BE49-F238E27FC236}">
                  <a16:creationId xmlns:a16="http://schemas.microsoft.com/office/drawing/2014/main" id="{EEB849F3-3CCA-4467-9517-66ECEB5D4B82}"/>
                </a:ext>
              </a:extLst>
            </p:cNvPr>
            <p:cNvSpPr/>
            <p:nvPr/>
          </p:nvSpPr>
          <p:spPr>
            <a:xfrm>
              <a:off x="10184589" y="2668243"/>
              <a:ext cx="946966" cy="946966"/>
            </a:xfrm>
            <a:prstGeom prst="ellipse">
              <a:avLst/>
            </a:prstGeom>
            <a:solidFill>
              <a:schemeClr val="bg2"/>
            </a:solidFill>
            <a:ln>
              <a:noFill/>
            </a:ln>
          </p:spPr>
          <p:txBody>
            <a:bodyPr spcFirstLastPara="1" wrap="square" lIns="91425" tIns="45701" rIns="91425" bIns="45701" anchor="ctr" anchorCtr="0">
              <a:noAutofit/>
            </a:bodyPr>
            <a:lstStyle/>
            <a:p>
              <a:pPr algn="ctr"/>
              <a:endParaRPr sz="3008">
                <a:solidFill>
                  <a:schemeClr val="lt1"/>
                </a:solidFill>
                <a:latin typeface="Calibri"/>
                <a:ea typeface="Calibri"/>
                <a:cs typeface="Calibri"/>
                <a:sym typeface="Calibri"/>
              </a:endParaRPr>
            </a:p>
          </p:txBody>
        </p:sp>
        <p:pic>
          <p:nvPicPr>
            <p:cNvPr id="58" name="Picture 57" descr="Instagram logo">
              <a:extLst>
                <a:ext uri="{FF2B5EF4-FFF2-40B4-BE49-F238E27FC236}">
                  <a16:creationId xmlns:a16="http://schemas.microsoft.com/office/drawing/2014/main" id="{941CC911-AF79-7F5F-99A7-10050447735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368224" y="2847377"/>
              <a:ext cx="579453" cy="579453"/>
            </a:xfrm>
            <a:prstGeom prst="rect">
              <a:avLst/>
            </a:prstGeom>
          </p:spPr>
        </p:pic>
        <p:sp>
          <p:nvSpPr>
            <p:cNvPr id="59" name="Google Shape;757;p36">
              <a:extLst>
                <a:ext uri="{FF2B5EF4-FFF2-40B4-BE49-F238E27FC236}">
                  <a16:creationId xmlns:a16="http://schemas.microsoft.com/office/drawing/2014/main" id="{D179A49B-57DD-0EDE-C756-2EFA04543649}"/>
                </a:ext>
              </a:extLst>
            </p:cNvPr>
            <p:cNvSpPr txBox="1"/>
            <p:nvPr/>
          </p:nvSpPr>
          <p:spPr>
            <a:xfrm>
              <a:off x="11255122" y="2916371"/>
              <a:ext cx="4209536" cy="461626"/>
            </a:xfrm>
            <a:prstGeom prst="rect">
              <a:avLst/>
            </a:prstGeom>
            <a:noFill/>
            <a:ln>
              <a:noFill/>
            </a:ln>
          </p:spPr>
          <p:txBody>
            <a:bodyPr spcFirstLastPara="1" wrap="square" lIns="91425" tIns="45701" rIns="91425" bIns="45701" anchor="t" anchorCtr="0">
              <a:spAutoFit/>
            </a:bodyPr>
            <a:lstStyle/>
            <a:p>
              <a:r>
                <a:rPr lang="en-US" sz="2400" b="1" dirty="0">
                  <a:solidFill>
                    <a:srgbClr val="FCF7EC"/>
                  </a:solidFill>
                  <a:ea typeface="Montserrat"/>
                  <a:cs typeface="Montserrat"/>
                  <a:sym typeface="Montserrat"/>
                </a:rPr>
                <a:t>@mefa_ma</a:t>
              </a:r>
              <a:endParaRPr sz="2400" dirty="0"/>
            </a:p>
          </p:txBody>
        </p:sp>
      </p:grpSp>
      <p:grpSp>
        <p:nvGrpSpPr>
          <p:cNvPr id="60" name="Group 59">
            <a:extLst>
              <a:ext uri="{FF2B5EF4-FFF2-40B4-BE49-F238E27FC236}">
                <a16:creationId xmlns:a16="http://schemas.microsoft.com/office/drawing/2014/main" id="{5DAC9ADF-79B3-79F2-4F05-AC679AEADBBA}"/>
              </a:ext>
            </a:extLst>
          </p:cNvPr>
          <p:cNvGrpSpPr/>
          <p:nvPr/>
        </p:nvGrpSpPr>
        <p:grpSpPr>
          <a:xfrm>
            <a:off x="10070724" y="4273454"/>
            <a:ext cx="5477776" cy="946966"/>
            <a:chOff x="10184468" y="3831818"/>
            <a:chExt cx="5477776" cy="946966"/>
          </a:xfrm>
        </p:grpSpPr>
        <p:sp>
          <p:nvSpPr>
            <p:cNvPr id="61" name="Google Shape;752;p36">
              <a:extLst>
                <a:ext uri="{FF2B5EF4-FFF2-40B4-BE49-F238E27FC236}">
                  <a16:creationId xmlns:a16="http://schemas.microsoft.com/office/drawing/2014/main" id="{2475F249-514A-74A0-AAE0-1AA4689E5360}"/>
                </a:ext>
              </a:extLst>
            </p:cNvPr>
            <p:cNvSpPr/>
            <p:nvPr/>
          </p:nvSpPr>
          <p:spPr>
            <a:xfrm>
              <a:off x="10906026" y="4054099"/>
              <a:ext cx="4756218" cy="507760"/>
            </a:xfrm>
            <a:prstGeom prst="rect">
              <a:avLst/>
            </a:prstGeom>
            <a:solidFill>
              <a:schemeClr val="accent4"/>
            </a:solidFill>
            <a:ln>
              <a:noFill/>
            </a:ln>
          </p:spPr>
          <p:txBody>
            <a:bodyPr spcFirstLastPara="1" wrap="square" lIns="91425" tIns="45701" rIns="91425" bIns="45701" anchor="ctr" anchorCtr="0">
              <a:noAutofit/>
            </a:bodyPr>
            <a:lstStyle/>
            <a:p>
              <a:pPr algn="ctr"/>
              <a:endParaRPr sz="3008">
                <a:solidFill>
                  <a:schemeClr val="lt1"/>
                </a:solidFill>
                <a:latin typeface="Calibri"/>
                <a:ea typeface="Calibri"/>
                <a:cs typeface="Calibri"/>
                <a:sym typeface="Calibri"/>
              </a:endParaRPr>
            </a:p>
          </p:txBody>
        </p:sp>
        <p:sp>
          <p:nvSpPr>
            <p:cNvPr id="62" name="Google Shape;753;p36">
              <a:extLst>
                <a:ext uri="{FF2B5EF4-FFF2-40B4-BE49-F238E27FC236}">
                  <a16:creationId xmlns:a16="http://schemas.microsoft.com/office/drawing/2014/main" id="{BA7AE4D9-5340-1021-57EA-499D4F7994C2}"/>
                </a:ext>
              </a:extLst>
            </p:cNvPr>
            <p:cNvSpPr/>
            <p:nvPr/>
          </p:nvSpPr>
          <p:spPr>
            <a:xfrm>
              <a:off x="10184468" y="3831818"/>
              <a:ext cx="946966" cy="946966"/>
            </a:xfrm>
            <a:prstGeom prst="ellipse">
              <a:avLst/>
            </a:prstGeom>
            <a:solidFill>
              <a:schemeClr val="bg2"/>
            </a:solidFill>
            <a:ln>
              <a:noFill/>
            </a:ln>
          </p:spPr>
          <p:txBody>
            <a:bodyPr spcFirstLastPara="1" wrap="square" lIns="91425" tIns="45701" rIns="91425" bIns="45701" anchor="ctr" anchorCtr="0">
              <a:noAutofit/>
            </a:bodyPr>
            <a:lstStyle/>
            <a:p>
              <a:pPr algn="ctr"/>
              <a:endParaRPr sz="3008">
                <a:solidFill>
                  <a:schemeClr val="lt1"/>
                </a:solidFill>
                <a:latin typeface="Calibri"/>
                <a:ea typeface="Calibri"/>
                <a:cs typeface="Calibri"/>
                <a:sym typeface="Calibri"/>
              </a:endParaRPr>
            </a:p>
          </p:txBody>
        </p:sp>
        <p:pic>
          <p:nvPicPr>
            <p:cNvPr id="63" name="Picture 62" descr="X logo">
              <a:extLst>
                <a:ext uri="{FF2B5EF4-FFF2-40B4-BE49-F238E27FC236}">
                  <a16:creationId xmlns:a16="http://schemas.microsoft.com/office/drawing/2014/main" id="{3B2607A9-481B-D369-38AE-E2CD286E869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90384" y="4054099"/>
              <a:ext cx="538616" cy="538616"/>
            </a:xfrm>
            <a:prstGeom prst="rect">
              <a:avLst/>
            </a:prstGeom>
          </p:spPr>
        </p:pic>
        <p:sp>
          <p:nvSpPr>
            <p:cNvPr id="64" name="Google Shape;758;p36">
              <a:extLst>
                <a:ext uri="{FF2B5EF4-FFF2-40B4-BE49-F238E27FC236}">
                  <a16:creationId xmlns:a16="http://schemas.microsoft.com/office/drawing/2014/main" id="{D640E61F-6260-129D-BB2B-FE002B5121D4}"/>
                </a:ext>
              </a:extLst>
            </p:cNvPr>
            <p:cNvSpPr txBox="1"/>
            <p:nvPr/>
          </p:nvSpPr>
          <p:spPr>
            <a:xfrm>
              <a:off x="11255122" y="4074430"/>
              <a:ext cx="4209536" cy="461626"/>
            </a:xfrm>
            <a:prstGeom prst="rect">
              <a:avLst/>
            </a:prstGeom>
            <a:noFill/>
            <a:ln>
              <a:noFill/>
            </a:ln>
          </p:spPr>
          <p:txBody>
            <a:bodyPr spcFirstLastPara="1" wrap="square" lIns="91425" tIns="45701" rIns="91425" bIns="45701" anchor="t" anchorCtr="0">
              <a:spAutoFit/>
            </a:bodyPr>
            <a:lstStyle/>
            <a:p>
              <a:r>
                <a:rPr lang="en-US" sz="2400" b="1" dirty="0">
                  <a:solidFill>
                    <a:srgbClr val="FCF7EC"/>
                  </a:solidFill>
                  <a:ea typeface="Montserrat"/>
                  <a:cs typeface="Montserrat"/>
                  <a:sym typeface="Montserrat"/>
                </a:rPr>
                <a:t>@</a:t>
              </a:r>
              <a:r>
                <a:rPr lang="en-US" sz="2400" b="1" dirty="0" err="1">
                  <a:solidFill>
                    <a:srgbClr val="FCF7EC"/>
                  </a:solidFill>
                  <a:ea typeface="Montserrat"/>
                  <a:cs typeface="Montserrat"/>
                  <a:sym typeface="Montserrat"/>
                </a:rPr>
                <a:t>MEFAtweets</a:t>
              </a:r>
              <a:endParaRPr sz="2400" dirty="0"/>
            </a:p>
          </p:txBody>
        </p:sp>
      </p:grpSp>
    </p:spTree>
    <p:extLst>
      <p:ext uri="{BB962C8B-B14F-4D97-AF65-F5344CB8AC3E}">
        <p14:creationId xmlns:p14="http://schemas.microsoft.com/office/powerpoint/2010/main" val="2367956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4" name="Google Shape;364;p17"/>
          <p:cNvSpPr txBox="1">
            <a:spLocks noGrp="1"/>
          </p:cNvSpPr>
          <p:nvPr>
            <p:ph type="title"/>
          </p:nvPr>
        </p:nvSpPr>
        <p:spPr>
          <a:xfrm>
            <a:off x="561209" y="547688"/>
            <a:ext cx="17321978" cy="1988345"/>
          </a:xfr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lvl="0"/>
            <a:r>
              <a:rPr lang="en-US" noProof="0" dirty="0">
                <a:sym typeface="Arial"/>
              </a:rPr>
              <a:t>After You Apply</a:t>
            </a:r>
          </a:p>
        </p:txBody>
      </p:sp>
      <p:sp>
        <p:nvSpPr>
          <p:cNvPr id="365" name="Google Shape;365;p17"/>
          <p:cNvSpPr txBox="1">
            <a:spLocks noGrp="1"/>
          </p:cNvSpPr>
          <p:nvPr>
            <p:ph idx="1"/>
          </p:nvPr>
        </p:nvSpPr>
        <p:spPr>
          <a:xfrm>
            <a:off x="561206" y="2738438"/>
            <a:ext cx="17321981" cy="6527007"/>
          </a:xfrm>
          <a:noFill/>
          <a:ln>
            <a:noFill/>
          </a:ln>
        </p:spPr>
        <p:txBody>
          <a:bodyPr spcFirstLastPara="1" wrap="square" lIns="91425" tIns="45700" rIns="91425" bIns="45700" anchor="t" anchorCtr="0">
            <a:normAutofit/>
          </a:bodyPr>
          <a:lstStyle/>
          <a:p>
            <a:pPr lvl="0"/>
            <a:r>
              <a:rPr lang="en-US" sz="3600" dirty="0">
                <a:sym typeface="Montserrat"/>
              </a:rPr>
              <a:t>Colleges and the state receive data electronically</a:t>
            </a:r>
            <a:endParaRPr lang="en-US" sz="3600" dirty="0"/>
          </a:p>
          <a:p>
            <a:pPr lvl="0"/>
            <a:r>
              <a:rPr lang="en-US" sz="3600" dirty="0">
                <a:sym typeface="Montserrat"/>
              </a:rPr>
              <a:t>Student will receive a FAFSA Submission Summary (FSS) by email </a:t>
            </a:r>
            <a:endParaRPr lang="en-US" sz="3600" dirty="0"/>
          </a:p>
          <a:p>
            <a:pPr lvl="0"/>
            <a:r>
              <a:rPr lang="en-US" sz="3600" dirty="0">
                <a:sym typeface="Montserrat"/>
              </a:rPr>
              <a:t>Colleges may request additional documentation due to (mandatory) Verification</a:t>
            </a:r>
          </a:p>
          <a:p>
            <a:pPr lvl="0"/>
            <a:r>
              <a:rPr lang="en-US" sz="3600" dirty="0">
                <a:sym typeface="Montserrat"/>
              </a:rPr>
              <a:t>Colleges review applications and determine the financial aid offer</a:t>
            </a:r>
          </a:p>
          <a:p>
            <a:pPr lvl="0"/>
            <a:r>
              <a:rPr lang="en-US" sz="3600" dirty="0">
                <a:sym typeface="Montserrat"/>
              </a:rPr>
              <a:t>Financial aid may be sent with the admissions decision or after</a:t>
            </a:r>
          </a:p>
          <a:p>
            <a:pPr lvl="0"/>
            <a:r>
              <a:rPr lang="en-US" sz="3600" dirty="0">
                <a:sym typeface="Montserrat"/>
              </a:rPr>
              <a:t>Review college websites to learn about each school’s timing</a:t>
            </a:r>
          </a:p>
        </p:txBody>
      </p:sp>
      <p:sp>
        <p:nvSpPr>
          <p:cNvPr id="8" name="Slide Number Placeholder 7">
            <a:extLst>
              <a:ext uri="{FF2B5EF4-FFF2-40B4-BE49-F238E27FC236}">
                <a16:creationId xmlns:a16="http://schemas.microsoft.com/office/drawing/2014/main" id="{746D678E-2991-F38F-91DC-2E659ECB261A}"/>
              </a:ext>
            </a:extLst>
          </p:cNvPr>
          <p:cNvSpPr>
            <a:spLocks noGrp="1"/>
          </p:cNvSpPr>
          <p:nvPr>
            <p:ph type="sldNum" sz="quarter" idx="12"/>
          </p:nvPr>
        </p:nvSpPr>
        <p:spPr/>
        <p:txBody>
          <a:bodyPr/>
          <a:lstStyle/>
          <a:p>
            <a:fld id="{014AA8A5-7719-4F92-936C-1878CA4626DE}" type="slidenum">
              <a:rPr lang="en-US" smtClean="0"/>
              <a:t>20</a:t>
            </a:fld>
            <a:endParaRPr lang="en-US"/>
          </a:p>
        </p:txBody>
      </p:sp>
      <p:sp>
        <p:nvSpPr>
          <p:cNvPr id="9" name="Footer Placeholder 8">
            <a:extLst>
              <a:ext uri="{FF2B5EF4-FFF2-40B4-BE49-F238E27FC236}">
                <a16:creationId xmlns:a16="http://schemas.microsoft.com/office/drawing/2014/main" id="{44DEC68B-026A-14E2-2284-687B8C0076BB}"/>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8"/>
          <p:cNvSpPr txBox="1">
            <a:spLocks noGrp="1"/>
          </p:cNvSpPr>
          <p:nvPr>
            <p:ph type="title"/>
          </p:nvPr>
        </p:nvSpPr>
        <p:spPr>
          <a:xfrm>
            <a:off x="561975" y="547688"/>
            <a:ext cx="17321213" cy="1989137"/>
          </a:xfr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lvl="0"/>
            <a:r>
              <a:rPr lang="en-US" noProof="0" dirty="0">
                <a:sym typeface="Arial"/>
              </a:rPr>
              <a:t>Verification</a:t>
            </a:r>
          </a:p>
        </p:txBody>
      </p:sp>
      <p:sp>
        <p:nvSpPr>
          <p:cNvPr id="372" name="Google Shape;372;p18"/>
          <p:cNvSpPr txBox="1">
            <a:spLocks noGrp="1"/>
          </p:cNvSpPr>
          <p:nvPr>
            <p:ph sz="half" idx="1"/>
          </p:nvPr>
        </p:nvSpPr>
        <p:spPr>
          <a:xfrm>
            <a:off x="641036" y="2268425"/>
            <a:ext cx="10287454" cy="6527800"/>
          </a:xfrm>
          <a:noFill/>
          <a:ln>
            <a:noFill/>
          </a:ln>
        </p:spPr>
        <p:txBody>
          <a:bodyPr spcFirstLastPara="1" wrap="square" lIns="91425" tIns="45700" rIns="91425" bIns="45700" anchor="t" anchorCtr="0">
            <a:noAutofit/>
          </a:bodyPr>
          <a:lstStyle/>
          <a:p>
            <a:pPr lvl="0"/>
            <a:r>
              <a:rPr lang="en-US" sz="3200" dirty="0">
                <a:sym typeface="Montserrat"/>
              </a:rPr>
              <a:t>Colleges verify data on financial aid applications</a:t>
            </a:r>
            <a:endParaRPr lang="en-US" sz="3200" dirty="0"/>
          </a:p>
          <a:p>
            <a:pPr lvl="0"/>
            <a:r>
              <a:rPr lang="en-US" sz="3200" dirty="0">
                <a:sym typeface="Montserrat"/>
              </a:rPr>
              <a:t>Students selected by Department of Education or college</a:t>
            </a:r>
            <a:endParaRPr lang="en-US" sz="3200" dirty="0"/>
          </a:p>
          <a:p>
            <a:pPr lvl="0"/>
            <a:r>
              <a:rPr lang="en-US" sz="3200" dirty="0">
                <a:sym typeface="Montserrat"/>
              </a:rPr>
              <a:t>Must comply with all requests to receive financial aid</a:t>
            </a:r>
            <a:endParaRPr lang="en-US" sz="3200" dirty="0"/>
          </a:p>
          <a:p>
            <a:pPr lvl="0"/>
            <a:r>
              <a:rPr lang="en-US" sz="3200" dirty="0">
                <a:sym typeface="Montserrat"/>
              </a:rPr>
              <a:t>Families must submit additional documentation as requested:</a:t>
            </a:r>
            <a:endParaRPr lang="en-US" sz="3200" dirty="0"/>
          </a:p>
          <a:p>
            <a:pPr lvl="1"/>
            <a:r>
              <a:rPr lang="en-US" sz="2400" dirty="0">
                <a:sym typeface="Montserrat"/>
              </a:rPr>
              <a:t>Tax Return Transcript</a:t>
            </a:r>
            <a:endParaRPr lang="en-US" sz="2400" dirty="0"/>
          </a:p>
          <a:p>
            <a:pPr lvl="1"/>
            <a:r>
              <a:rPr lang="en-US" sz="2400" dirty="0">
                <a:sym typeface="Montserrat"/>
              </a:rPr>
              <a:t>Verification Worksheet</a:t>
            </a:r>
            <a:endParaRPr lang="en-US" sz="2400" dirty="0"/>
          </a:p>
          <a:p>
            <a:pPr lvl="1"/>
            <a:r>
              <a:rPr lang="en-US" sz="2400" dirty="0">
                <a:sym typeface="Montserrat"/>
              </a:rPr>
              <a:t>Asset Account Statements</a:t>
            </a:r>
            <a:endParaRPr lang="en-US" sz="2400" dirty="0"/>
          </a:p>
          <a:p>
            <a:pPr lvl="0"/>
            <a:r>
              <a:rPr lang="en-US" sz="3200" dirty="0">
                <a:sym typeface="Montserrat"/>
              </a:rPr>
              <a:t>Review all correspondence from colleges</a:t>
            </a:r>
            <a:endParaRPr lang="en-US" sz="3200" dirty="0"/>
          </a:p>
          <a:p>
            <a:pPr lvl="0"/>
            <a:r>
              <a:rPr lang="en-US" sz="3200" dirty="0">
                <a:sym typeface="Montserrat"/>
              </a:rPr>
              <a:t>Log into college web portal for communications</a:t>
            </a:r>
          </a:p>
          <a:p>
            <a:pPr lvl="0"/>
            <a:r>
              <a:rPr lang="en-US" sz="3200" dirty="0">
                <a:sym typeface="Montserrat"/>
              </a:rPr>
              <a:t>Create a family email address for the financial aid process so no requests are overlooked</a:t>
            </a:r>
            <a:endParaRPr lang="en-US" sz="3200" dirty="0"/>
          </a:p>
        </p:txBody>
      </p:sp>
      <p:sp>
        <p:nvSpPr>
          <p:cNvPr id="373" name="Google Shape;373;p18" descr="Decortaive object"/>
          <p:cNvSpPr/>
          <p:nvPr/>
        </p:nvSpPr>
        <p:spPr>
          <a:xfrm>
            <a:off x="12726256" y="4587373"/>
            <a:ext cx="4775982" cy="390013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pic>
        <p:nvPicPr>
          <p:cNvPr id="375" name="Google Shape;375;p18" descr="Tax forms with apair ofglasses laying on top of them"/>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254717" y="5059382"/>
            <a:ext cx="4843523" cy="3736843"/>
          </a:xfrm>
          <a:prstGeom prst="rect">
            <a:avLst/>
          </a:prstGeom>
          <a:noFill/>
          <a:ln>
            <a:noFill/>
          </a:ln>
        </p:spPr>
      </p:pic>
      <p:sp>
        <p:nvSpPr>
          <p:cNvPr id="10" name="Slide Number Placeholder 9">
            <a:extLst>
              <a:ext uri="{FF2B5EF4-FFF2-40B4-BE49-F238E27FC236}">
                <a16:creationId xmlns:a16="http://schemas.microsoft.com/office/drawing/2014/main" id="{6E8C953F-C65F-E333-3EF8-3049E86B38D3}"/>
              </a:ext>
            </a:extLst>
          </p:cNvPr>
          <p:cNvSpPr>
            <a:spLocks noGrp="1"/>
          </p:cNvSpPr>
          <p:nvPr>
            <p:ph type="sldNum" sz="quarter" idx="12"/>
          </p:nvPr>
        </p:nvSpPr>
        <p:spPr/>
        <p:txBody>
          <a:bodyPr/>
          <a:lstStyle/>
          <a:p>
            <a:fld id="{014AA8A5-7719-4F92-936C-1878CA4626DE}" type="slidenum">
              <a:rPr lang="en-US" smtClean="0"/>
              <a:t>21</a:t>
            </a:fld>
            <a:endParaRPr lang="en-US"/>
          </a:p>
        </p:txBody>
      </p:sp>
      <p:sp>
        <p:nvSpPr>
          <p:cNvPr id="11" name="Footer Placeholder 10">
            <a:extLst>
              <a:ext uri="{FF2B5EF4-FFF2-40B4-BE49-F238E27FC236}">
                <a16:creationId xmlns:a16="http://schemas.microsoft.com/office/drawing/2014/main" id="{E726F904-8828-D9D9-2C6E-256CFA6949F0}"/>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9"/>
          <p:cNvSpPr txBox="1">
            <a:spLocks noGrp="1"/>
          </p:cNvSpPr>
          <p:nvPr>
            <p:ph type="title"/>
          </p:nvPr>
        </p:nvSpPr>
        <p:spPr>
          <a:xfrm>
            <a:off x="561209" y="547688"/>
            <a:ext cx="17321978" cy="1988345"/>
          </a:xfr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lvl="0"/>
            <a:r>
              <a:rPr lang="en-US" noProof="0" dirty="0">
                <a:sym typeface="Arial"/>
              </a:rPr>
              <a:t>Financial Aid Office</a:t>
            </a:r>
          </a:p>
        </p:txBody>
      </p:sp>
      <p:sp>
        <p:nvSpPr>
          <p:cNvPr id="381" name="Google Shape;381;p19" descr="Decortaive object"/>
          <p:cNvSpPr/>
          <p:nvPr/>
        </p:nvSpPr>
        <p:spPr>
          <a:xfrm>
            <a:off x="2028725" y="3319751"/>
            <a:ext cx="4017411" cy="1553339"/>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382" name="Google Shape;382;p19"/>
          <p:cNvSpPr txBox="1"/>
          <p:nvPr/>
        </p:nvSpPr>
        <p:spPr>
          <a:xfrm>
            <a:off x="2418969" y="3680921"/>
            <a:ext cx="3228885"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FCF7EC"/>
                </a:solidFill>
                <a:ea typeface="Montserrat"/>
                <a:cs typeface="Montserrat"/>
                <a:sym typeface="Montserrat"/>
              </a:rPr>
              <a:t>Learn about Your Financial Aid</a:t>
            </a:r>
            <a:endParaRPr sz="2800" b="1" dirty="0"/>
          </a:p>
        </p:txBody>
      </p:sp>
      <p:sp>
        <p:nvSpPr>
          <p:cNvPr id="383" name="Google Shape;383;p19"/>
          <p:cNvSpPr/>
          <p:nvPr/>
        </p:nvSpPr>
        <p:spPr>
          <a:xfrm>
            <a:off x="2028726" y="4951738"/>
            <a:ext cx="4017411" cy="158289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384" name="Google Shape;384;p19"/>
          <p:cNvSpPr/>
          <p:nvPr/>
        </p:nvSpPr>
        <p:spPr>
          <a:xfrm>
            <a:off x="2028725" y="6613278"/>
            <a:ext cx="4017411" cy="156744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385" name="Google Shape;385;p19"/>
          <p:cNvSpPr/>
          <p:nvPr/>
        </p:nvSpPr>
        <p:spPr>
          <a:xfrm>
            <a:off x="6130956" y="3319751"/>
            <a:ext cx="10140673" cy="1553339"/>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386" name="Google Shape;386;p19"/>
          <p:cNvSpPr/>
          <p:nvPr/>
        </p:nvSpPr>
        <p:spPr>
          <a:xfrm>
            <a:off x="6130958" y="4951738"/>
            <a:ext cx="10140672" cy="158289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387" name="Google Shape;387;p19"/>
          <p:cNvSpPr/>
          <p:nvPr/>
        </p:nvSpPr>
        <p:spPr>
          <a:xfrm>
            <a:off x="6130956" y="6613277"/>
            <a:ext cx="10140673" cy="156744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388" name="Google Shape;388;p19"/>
          <p:cNvSpPr txBox="1"/>
          <p:nvPr/>
        </p:nvSpPr>
        <p:spPr>
          <a:xfrm>
            <a:off x="6321815" y="3616041"/>
            <a:ext cx="9691908" cy="123106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CF7EC"/>
              </a:buClr>
              <a:buSzPts val="2400"/>
              <a:buFont typeface="Arial"/>
              <a:buChar char="•"/>
            </a:pPr>
            <a:r>
              <a:rPr lang="en-US" sz="2800" dirty="0">
                <a:solidFill>
                  <a:srgbClr val="FCF7EC"/>
                </a:solidFill>
                <a:ea typeface="Montserrat"/>
                <a:cs typeface="Montserrat"/>
                <a:sym typeface="Montserrat"/>
              </a:rPr>
              <a:t>Financial aid renewability criteria (financial, academic)</a:t>
            </a:r>
            <a:endParaRPr sz="2800" dirty="0"/>
          </a:p>
          <a:p>
            <a:pPr marL="342900" lvl="0" indent="-342900">
              <a:buClr>
                <a:srgbClr val="FCF7EC"/>
              </a:buClr>
              <a:buSzPts val="2400"/>
              <a:buFont typeface="Arial"/>
              <a:buChar char="•"/>
            </a:pPr>
            <a:r>
              <a:rPr lang="en-US" sz="2800" dirty="0">
                <a:solidFill>
                  <a:srgbClr val="FCF7EC"/>
                </a:solidFill>
                <a:ea typeface="Montserrat"/>
                <a:cs typeface="Montserrat"/>
                <a:sym typeface="Montserrat"/>
              </a:rPr>
              <a:t>How will a private scholarship affect my financial aid?</a:t>
            </a:r>
          </a:p>
          <a:p>
            <a:pPr marL="342900" lvl="0" indent="-342900">
              <a:buClr>
                <a:srgbClr val="FCF7EC"/>
              </a:buClr>
              <a:buSzPts val="2400"/>
              <a:buFont typeface="Arial"/>
              <a:buChar char="•"/>
            </a:pPr>
            <a:endParaRPr dirty="0"/>
          </a:p>
        </p:txBody>
      </p:sp>
      <p:sp>
        <p:nvSpPr>
          <p:cNvPr id="389" name="Google Shape;389;p19"/>
          <p:cNvSpPr txBox="1"/>
          <p:nvPr/>
        </p:nvSpPr>
        <p:spPr>
          <a:xfrm>
            <a:off x="2346622" y="5299350"/>
            <a:ext cx="3373577"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CF7EC"/>
                </a:solidFill>
                <a:ea typeface="Montserrat"/>
                <a:cs typeface="Montserrat"/>
                <a:sym typeface="Montserrat"/>
              </a:rPr>
              <a:t>Ask about </a:t>
            </a:r>
            <a:r>
              <a:rPr lang="en-US" sz="2800" b="1" dirty="0">
                <a:solidFill>
                  <a:srgbClr val="FCF7EC"/>
                </a:solidFill>
                <a:ea typeface="Montserrat"/>
                <a:cs typeface="Montserrat"/>
                <a:sym typeface="Montserrat"/>
              </a:rPr>
              <a:t>Special Considerations</a:t>
            </a:r>
            <a:endParaRPr sz="2800" b="1" dirty="0"/>
          </a:p>
        </p:txBody>
      </p:sp>
      <p:sp>
        <p:nvSpPr>
          <p:cNvPr id="390" name="Google Shape;390;p19"/>
          <p:cNvSpPr txBox="1"/>
          <p:nvPr/>
        </p:nvSpPr>
        <p:spPr>
          <a:xfrm>
            <a:off x="6321815" y="5327685"/>
            <a:ext cx="9691908" cy="95406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CF7EC"/>
              </a:buClr>
              <a:buSzPts val="2400"/>
              <a:buFont typeface="Arial"/>
              <a:buChar char="•"/>
            </a:pPr>
            <a:r>
              <a:rPr lang="en-US" sz="2800" dirty="0">
                <a:solidFill>
                  <a:srgbClr val="FCF7EC"/>
                </a:solidFill>
                <a:ea typeface="Montserrat"/>
                <a:cs typeface="Montserrat"/>
                <a:sym typeface="Montserrat"/>
              </a:rPr>
              <a:t>Changes in family circumstances </a:t>
            </a:r>
            <a:endParaRPr sz="2800" dirty="0"/>
          </a:p>
          <a:p>
            <a:pPr marL="342900" marR="0" lvl="0" indent="-342900" algn="l" rtl="0">
              <a:spcBef>
                <a:spcPts val="0"/>
              </a:spcBef>
              <a:spcAft>
                <a:spcPts val="0"/>
              </a:spcAft>
              <a:buClr>
                <a:srgbClr val="FCF7EC"/>
              </a:buClr>
              <a:buSzPts val="2400"/>
              <a:buFont typeface="Arial"/>
              <a:buChar char="•"/>
            </a:pPr>
            <a:r>
              <a:rPr lang="en-US" sz="2800" dirty="0">
                <a:solidFill>
                  <a:srgbClr val="FCF7EC"/>
                </a:solidFill>
                <a:ea typeface="Montserrat"/>
                <a:cs typeface="Montserrat"/>
                <a:sym typeface="Montserrat"/>
              </a:rPr>
              <a:t>Can I appeal my offer? How?</a:t>
            </a:r>
            <a:endParaRPr sz="2800" dirty="0"/>
          </a:p>
        </p:txBody>
      </p:sp>
      <p:sp>
        <p:nvSpPr>
          <p:cNvPr id="391" name="Google Shape;391;p19"/>
          <p:cNvSpPr txBox="1"/>
          <p:nvPr/>
        </p:nvSpPr>
        <p:spPr>
          <a:xfrm>
            <a:off x="2258036" y="6910576"/>
            <a:ext cx="3615014"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FCF7EC"/>
                </a:solidFill>
                <a:ea typeface="Montserrat"/>
                <a:cs typeface="Montserrat"/>
                <a:sym typeface="Montserrat"/>
              </a:rPr>
              <a:t>How to Contact the Financial Aid Office</a:t>
            </a:r>
            <a:endParaRPr sz="2800" b="1" dirty="0"/>
          </a:p>
        </p:txBody>
      </p:sp>
      <p:sp>
        <p:nvSpPr>
          <p:cNvPr id="392" name="Google Shape;392;p19"/>
          <p:cNvSpPr txBox="1"/>
          <p:nvPr/>
        </p:nvSpPr>
        <p:spPr>
          <a:xfrm>
            <a:off x="6321815" y="6695132"/>
            <a:ext cx="9691908" cy="138495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CF7EC"/>
              </a:buClr>
              <a:buSzPts val="2400"/>
              <a:buFont typeface="Arial"/>
              <a:buChar char="•"/>
            </a:pPr>
            <a:r>
              <a:rPr lang="en-US" sz="2800" dirty="0">
                <a:solidFill>
                  <a:srgbClr val="FCF7EC"/>
                </a:solidFill>
                <a:ea typeface="Montserrat"/>
                <a:cs typeface="Montserrat"/>
                <a:sym typeface="Montserrat"/>
              </a:rPr>
              <a:t>Phone call</a:t>
            </a:r>
            <a:endParaRPr sz="2800" dirty="0"/>
          </a:p>
          <a:p>
            <a:pPr marL="342900" marR="0" lvl="0" indent="-342900" algn="l" rtl="0">
              <a:spcBef>
                <a:spcPts val="0"/>
              </a:spcBef>
              <a:spcAft>
                <a:spcPts val="0"/>
              </a:spcAft>
              <a:buClr>
                <a:srgbClr val="FCF7EC"/>
              </a:buClr>
              <a:buSzPts val="2400"/>
              <a:buFont typeface="Arial"/>
              <a:buChar char="•"/>
            </a:pPr>
            <a:r>
              <a:rPr lang="en-US" sz="2800" dirty="0">
                <a:solidFill>
                  <a:srgbClr val="FCF7EC"/>
                </a:solidFill>
                <a:ea typeface="Montserrat"/>
                <a:cs typeface="Montserrat"/>
                <a:sym typeface="Montserrat"/>
              </a:rPr>
              <a:t>Email</a:t>
            </a:r>
            <a:endParaRPr sz="2800" dirty="0"/>
          </a:p>
          <a:p>
            <a:pPr marL="342900" marR="0" lvl="0" indent="-342900" algn="l" rtl="0">
              <a:spcBef>
                <a:spcPts val="0"/>
              </a:spcBef>
              <a:spcAft>
                <a:spcPts val="0"/>
              </a:spcAft>
              <a:buClr>
                <a:srgbClr val="FCF7EC"/>
              </a:buClr>
              <a:buSzPts val="2400"/>
              <a:buFont typeface="Arial"/>
              <a:buChar char="•"/>
            </a:pPr>
            <a:r>
              <a:rPr lang="en-US" sz="2800" dirty="0">
                <a:solidFill>
                  <a:srgbClr val="FCF7EC"/>
                </a:solidFill>
                <a:ea typeface="Montserrat"/>
                <a:cs typeface="Montserrat"/>
                <a:sym typeface="Montserrat"/>
              </a:rPr>
              <a:t>Chat (if offered)</a:t>
            </a:r>
            <a:endParaRPr sz="2800" dirty="0"/>
          </a:p>
        </p:txBody>
      </p:sp>
      <p:sp>
        <p:nvSpPr>
          <p:cNvPr id="8" name="Slide Number Placeholder 7">
            <a:extLst>
              <a:ext uri="{FF2B5EF4-FFF2-40B4-BE49-F238E27FC236}">
                <a16:creationId xmlns:a16="http://schemas.microsoft.com/office/drawing/2014/main" id="{F0761E91-974E-F0B5-FE21-8B8A02226B08}"/>
              </a:ext>
            </a:extLst>
          </p:cNvPr>
          <p:cNvSpPr>
            <a:spLocks noGrp="1"/>
          </p:cNvSpPr>
          <p:nvPr>
            <p:ph type="sldNum" sz="quarter" idx="12"/>
          </p:nvPr>
        </p:nvSpPr>
        <p:spPr/>
        <p:txBody>
          <a:bodyPr/>
          <a:lstStyle/>
          <a:p>
            <a:fld id="{014AA8A5-7719-4F92-936C-1878CA4626DE}" type="slidenum">
              <a:rPr lang="en-US" smtClean="0"/>
              <a:t>22</a:t>
            </a:fld>
            <a:endParaRPr lang="en-US"/>
          </a:p>
        </p:txBody>
      </p:sp>
      <p:sp>
        <p:nvSpPr>
          <p:cNvPr id="9" name="Footer Placeholder 8">
            <a:extLst>
              <a:ext uri="{FF2B5EF4-FFF2-40B4-BE49-F238E27FC236}">
                <a16:creationId xmlns:a16="http://schemas.microsoft.com/office/drawing/2014/main" id="{BF2EA1F3-3916-2296-86EE-8914A3A1B97D}"/>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0"/>
          <p:cNvSpPr txBox="1">
            <a:spLocks noGrp="1"/>
          </p:cNvSpPr>
          <p:nvPr>
            <p:ph type="title"/>
          </p:nvPr>
        </p:nvSpPr>
        <p:spPr>
          <a:xfrm>
            <a:off x="1247775" y="2564608"/>
            <a:ext cx="15773400" cy="4279106"/>
          </a:xfrm>
          <a:noFill/>
          <a:ln>
            <a:noFill/>
          </a:ln>
        </p:spPr>
        <p:txBody>
          <a:bodyPr spcFirstLastPara="1" wrap="square" lIns="91425" tIns="45700" rIns="91425" bIns="45700" anchor="b" anchorCtr="0">
            <a:normAutofit/>
          </a:bodyPr>
          <a:lstStyle/>
          <a:p>
            <a:pPr lvl="0"/>
            <a:r>
              <a:rPr lang="en-US" dirty="0"/>
              <a:t>How Financial Aid </a:t>
            </a:r>
            <a:br>
              <a:rPr lang="en-US" dirty="0"/>
            </a:br>
            <a:r>
              <a:rPr lang="en-US" dirty="0"/>
              <a:t>Decisions are Made</a:t>
            </a:r>
          </a:p>
        </p:txBody>
      </p:sp>
      <p:sp>
        <p:nvSpPr>
          <p:cNvPr id="5" name="Footer Placeholder 4">
            <a:extLst>
              <a:ext uri="{FF2B5EF4-FFF2-40B4-BE49-F238E27FC236}">
                <a16:creationId xmlns:a16="http://schemas.microsoft.com/office/drawing/2014/main" id="{AF0B4F50-963C-C928-563F-D49997809037}"/>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1"/>
          <p:cNvSpPr txBox="1">
            <a:spLocks noGrp="1"/>
          </p:cNvSpPr>
          <p:nvPr>
            <p:ph type="title"/>
          </p:nvPr>
        </p:nvSpPr>
        <p:spPr>
          <a:xfrm>
            <a:off x="561209" y="547688"/>
            <a:ext cx="17321978" cy="1988345"/>
          </a:xfr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lvl="0"/>
            <a:r>
              <a:rPr lang="en-US" noProof="0" dirty="0">
                <a:sym typeface="Arial"/>
              </a:rPr>
              <a:t>Cost of Attendance (COA)</a:t>
            </a:r>
          </a:p>
        </p:txBody>
      </p:sp>
      <p:sp>
        <p:nvSpPr>
          <p:cNvPr id="406" name="Google Shape;406;p21">
            <a:extLst>
              <a:ext uri="{C183D7F6-B498-43B3-948B-1728B52AA6E4}">
                <adec:decorative xmlns:adec="http://schemas.microsoft.com/office/drawing/2017/decorative" val="1"/>
              </a:ext>
            </a:extLst>
          </p:cNvPr>
          <p:cNvSpPr/>
          <p:nvPr/>
        </p:nvSpPr>
        <p:spPr>
          <a:xfrm>
            <a:off x="10548615" y="1193109"/>
            <a:ext cx="4316245" cy="102110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rgbClr val="FCF7EC"/>
              </a:solidFill>
              <a:latin typeface="Calibri"/>
              <a:ea typeface="Calibri"/>
              <a:cs typeface="Calibri"/>
              <a:sym typeface="Calibri"/>
            </a:endParaRPr>
          </a:p>
        </p:txBody>
      </p:sp>
      <p:sp>
        <p:nvSpPr>
          <p:cNvPr id="407" name="Google Shape;407;p21">
            <a:extLst>
              <a:ext uri="{C183D7F6-B498-43B3-948B-1728B52AA6E4}">
                <adec:decorative xmlns:adec="http://schemas.microsoft.com/office/drawing/2017/decorative" val="1"/>
              </a:ext>
            </a:extLst>
          </p:cNvPr>
          <p:cNvSpPr/>
          <p:nvPr/>
        </p:nvSpPr>
        <p:spPr>
          <a:xfrm>
            <a:off x="10548616" y="2959175"/>
            <a:ext cx="4316244" cy="102110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410" name="Google Shape;410;p21">
            <a:extLst>
              <a:ext uri="{C183D7F6-B498-43B3-948B-1728B52AA6E4}">
                <adec:decorative xmlns:adec="http://schemas.microsoft.com/office/drawing/2017/decorative" val="1"/>
              </a:ext>
            </a:extLst>
          </p:cNvPr>
          <p:cNvSpPr/>
          <p:nvPr/>
        </p:nvSpPr>
        <p:spPr>
          <a:xfrm>
            <a:off x="10548616" y="4713944"/>
            <a:ext cx="4316245" cy="1021105"/>
          </a:xfrm>
          <a:prstGeom prst="rect">
            <a:avLst/>
          </a:prstGeom>
          <a:solidFill>
            <a:schemeClr val="accent1"/>
          </a:solidFill>
          <a:ln>
            <a:noFill/>
          </a:ln>
        </p:spPr>
        <p:txBody>
          <a:bodyPr spcFirstLastPara="1" wrap="square" lIns="91425" tIns="45700" rIns="91425" bIns="45700" anchor="ctr" anchorCtr="0">
            <a:noAutofit/>
          </a:bodyPr>
          <a:lstStyle/>
          <a:p>
            <a:pPr algn="ctr"/>
            <a:endParaRPr sz="3008" dirty="0">
              <a:solidFill>
                <a:schemeClr val="lt1"/>
              </a:solidFill>
              <a:latin typeface="Calibri"/>
              <a:ea typeface="Calibri"/>
              <a:cs typeface="Calibri"/>
              <a:sym typeface="Calibri"/>
            </a:endParaRPr>
          </a:p>
        </p:txBody>
      </p:sp>
      <p:sp>
        <p:nvSpPr>
          <p:cNvPr id="411" name="Google Shape;411;p21">
            <a:extLst>
              <a:ext uri="{C183D7F6-B498-43B3-948B-1728B52AA6E4}">
                <adec:decorative xmlns:adec="http://schemas.microsoft.com/office/drawing/2017/decorative" val="1"/>
              </a:ext>
            </a:extLst>
          </p:cNvPr>
          <p:cNvSpPr/>
          <p:nvPr/>
        </p:nvSpPr>
        <p:spPr>
          <a:xfrm>
            <a:off x="10548615" y="6468713"/>
            <a:ext cx="4316244" cy="10211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412" name="Google Shape;412;p21">
            <a:extLst>
              <a:ext uri="{C183D7F6-B498-43B3-948B-1728B52AA6E4}">
                <adec:decorative xmlns:adec="http://schemas.microsoft.com/office/drawing/2017/decorative" val="1"/>
              </a:ext>
            </a:extLst>
          </p:cNvPr>
          <p:cNvSpPr/>
          <p:nvPr/>
        </p:nvSpPr>
        <p:spPr>
          <a:xfrm>
            <a:off x="10548615" y="8223482"/>
            <a:ext cx="4316245" cy="10211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420" name="Google Shape;420;p21">
            <a:extLst>
              <a:ext uri="{C183D7F6-B498-43B3-948B-1728B52AA6E4}">
                <adec:decorative xmlns:adec="http://schemas.microsoft.com/office/drawing/2017/decorative" val="1"/>
              </a:ext>
            </a:extLst>
          </p:cNvPr>
          <p:cNvSpPr/>
          <p:nvPr/>
        </p:nvSpPr>
        <p:spPr>
          <a:xfrm>
            <a:off x="1257300" y="3114904"/>
            <a:ext cx="7707437" cy="455958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421" name="Google Shape;421;p21"/>
          <p:cNvSpPr txBox="1"/>
          <p:nvPr/>
        </p:nvSpPr>
        <p:spPr>
          <a:xfrm>
            <a:off x="1656371" y="3500642"/>
            <a:ext cx="6187249" cy="107721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latin typeface="+mn-lt"/>
                <a:ea typeface="Montserrat"/>
                <a:cs typeface="Montserrat"/>
                <a:sym typeface="Montserrat"/>
              </a:rPr>
              <a:t>COA = Total Expenses for </a:t>
            </a:r>
          </a:p>
          <a:p>
            <a:pPr marL="0" marR="0" lvl="0" indent="0" rtl="0">
              <a:spcBef>
                <a:spcPts val="0"/>
              </a:spcBef>
              <a:spcAft>
                <a:spcPts val="0"/>
              </a:spcAft>
              <a:buNone/>
            </a:pPr>
            <a:r>
              <a:rPr lang="en-US" sz="3200" b="1" dirty="0">
                <a:latin typeface="+mn-lt"/>
                <a:ea typeface="Montserrat"/>
                <a:cs typeface="Montserrat"/>
                <a:sym typeface="Montserrat"/>
              </a:rPr>
              <a:t>One Year of College</a:t>
            </a:r>
            <a:endParaRPr b="1" dirty="0">
              <a:latin typeface="+mn-lt"/>
            </a:endParaRPr>
          </a:p>
        </p:txBody>
      </p:sp>
      <p:sp>
        <p:nvSpPr>
          <p:cNvPr id="423" name="Google Shape;423;p21" descr="Green box"/>
          <p:cNvSpPr/>
          <p:nvPr/>
        </p:nvSpPr>
        <p:spPr>
          <a:xfrm>
            <a:off x="1868575" y="5060272"/>
            <a:ext cx="1478307" cy="63269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422" name="Google Shape;422;p21"/>
          <p:cNvSpPr txBox="1"/>
          <p:nvPr/>
        </p:nvSpPr>
        <p:spPr>
          <a:xfrm>
            <a:off x="3542693" y="5098161"/>
            <a:ext cx="4127614"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accent4"/>
                </a:solidFill>
                <a:latin typeface="+mn-lt"/>
                <a:ea typeface="Montserrat"/>
                <a:cs typeface="Montserrat"/>
                <a:sym typeface="Montserrat"/>
              </a:rPr>
              <a:t>= Billed or Direct Expenses</a:t>
            </a:r>
            <a:endParaRPr sz="2400" b="1" dirty="0">
              <a:solidFill>
                <a:schemeClr val="accent4"/>
              </a:solidFill>
              <a:latin typeface="+mn-lt"/>
            </a:endParaRPr>
          </a:p>
        </p:txBody>
      </p:sp>
      <p:sp>
        <p:nvSpPr>
          <p:cNvPr id="425" name="Google Shape;425;p21" descr="Orange box"/>
          <p:cNvSpPr/>
          <p:nvPr/>
        </p:nvSpPr>
        <p:spPr>
          <a:xfrm>
            <a:off x="1898494" y="6051612"/>
            <a:ext cx="1478307" cy="63269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424" name="Google Shape;424;p21"/>
          <p:cNvSpPr txBox="1"/>
          <p:nvPr/>
        </p:nvSpPr>
        <p:spPr>
          <a:xfrm>
            <a:off x="3593721" y="6040346"/>
            <a:ext cx="5150784"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accent4"/>
                </a:solidFill>
                <a:latin typeface="+mn-lt"/>
                <a:ea typeface="Montserrat"/>
                <a:cs typeface="Montserrat"/>
                <a:sym typeface="Montserrat"/>
              </a:rPr>
              <a:t>= Non-Billed or Indirect Expenses</a:t>
            </a:r>
            <a:endParaRPr sz="2400" b="1" dirty="0">
              <a:solidFill>
                <a:schemeClr val="accent4"/>
              </a:solidFill>
              <a:latin typeface="+mn-lt"/>
            </a:endParaRPr>
          </a:p>
        </p:txBody>
      </p:sp>
      <p:sp>
        <p:nvSpPr>
          <p:cNvPr id="408" name="Google Shape;408;p21"/>
          <p:cNvSpPr txBox="1"/>
          <p:nvPr/>
        </p:nvSpPr>
        <p:spPr>
          <a:xfrm>
            <a:off x="11081461" y="1442051"/>
            <a:ext cx="3250551"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latin typeface="+mn-lt"/>
                <a:ea typeface="Montserrat"/>
                <a:cs typeface="Montserrat"/>
                <a:sym typeface="Montserrat"/>
              </a:rPr>
              <a:t>Tuition &amp; Fees</a:t>
            </a:r>
            <a:endParaRPr sz="3200" b="1" dirty="0">
              <a:latin typeface="+mn-lt"/>
            </a:endParaRPr>
          </a:p>
        </p:txBody>
      </p:sp>
      <p:sp>
        <p:nvSpPr>
          <p:cNvPr id="409" name="Google Shape;409;p21"/>
          <p:cNvSpPr txBox="1"/>
          <p:nvPr/>
        </p:nvSpPr>
        <p:spPr>
          <a:xfrm>
            <a:off x="12422123" y="2232501"/>
            <a:ext cx="56922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024076"/>
                </a:solidFill>
                <a:latin typeface="Montserrat"/>
                <a:ea typeface="Montserrat"/>
                <a:cs typeface="Montserrat"/>
                <a:sym typeface="Montserrat"/>
              </a:rPr>
              <a:t>+</a:t>
            </a:r>
            <a:endParaRPr dirty="0"/>
          </a:p>
        </p:txBody>
      </p:sp>
      <p:sp>
        <p:nvSpPr>
          <p:cNvPr id="416" name="Google Shape;416;p21"/>
          <p:cNvSpPr txBox="1"/>
          <p:nvPr/>
        </p:nvSpPr>
        <p:spPr>
          <a:xfrm>
            <a:off x="10956107" y="3211197"/>
            <a:ext cx="3501255"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latin typeface="+mn-lt"/>
                <a:ea typeface="Montserrat"/>
                <a:cs typeface="Montserrat"/>
                <a:sym typeface="Montserrat"/>
              </a:rPr>
              <a:t>Food &amp; Housing</a:t>
            </a:r>
            <a:endParaRPr sz="3200" b="1" dirty="0">
              <a:latin typeface="+mn-lt"/>
            </a:endParaRPr>
          </a:p>
        </p:txBody>
      </p:sp>
      <p:sp>
        <p:nvSpPr>
          <p:cNvPr id="413" name="Google Shape;413;p21"/>
          <p:cNvSpPr txBox="1"/>
          <p:nvPr/>
        </p:nvSpPr>
        <p:spPr>
          <a:xfrm>
            <a:off x="12422123" y="4013374"/>
            <a:ext cx="56922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024076"/>
                </a:solidFill>
                <a:latin typeface="Montserrat"/>
                <a:ea typeface="Montserrat"/>
                <a:cs typeface="Montserrat"/>
                <a:sym typeface="Montserrat"/>
              </a:rPr>
              <a:t>+</a:t>
            </a:r>
            <a:endParaRPr dirty="0"/>
          </a:p>
        </p:txBody>
      </p:sp>
      <p:sp>
        <p:nvSpPr>
          <p:cNvPr id="417" name="Google Shape;417;p21"/>
          <p:cNvSpPr txBox="1"/>
          <p:nvPr/>
        </p:nvSpPr>
        <p:spPr>
          <a:xfrm>
            <a:off x="10775044" y="4968589"/>
            <a:ext cx="386338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latin typeface="+mn-lt"/>
                <a:ea typeface="Montserrat"/>
                <a:cs typeface="Montserrat"/>
                <a:sym typeface="Montserrat"/>
              </a:rPr>
              <a:t>Books &amp; Supplies</a:t>
            </a:r>
            <a:endParaRPr sz="3200" b="1" dirty="0">
              <a:latin typeface="+mn-lt"/>
            </a:endParaRPr>
          </a:p>
        </p:txBody>
      </p:sp>
      <p:sp>
        <p:nvSpPr>
          <p:cNvPr id="414" name="Google Shape;414;p21"/>
          <p:cNvSpPr txBox="1"/>
          <p:nvPr/>
        </p:nvSpPr>
        <p:spPr>
          <a:xfrm>
            <a:off x="12422123" y="5747938"/>
            <a:ext cx="56922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024076"/>
                </a:solidFill>
                <a:latin typeface="Montserrat"/>
                <a:ea typeface="Montserrat"/>
                <a:cs typeface="Montserrat"/>
                <a:sym typeface="Montserrat"/>
              </a:rPr>
              <a:t>+</a:t>
            </a:r>
            <a:endParaRPr dirty="0"/>
          </a:p>
        </p:txBody>
      </p:sp>
      <p:sp>
        <p:nvSpPr>
          <p:cNvPr id="418" name="Google Shape;418;p21"/>
          <p:cNvSpPr txBox="1"/>
          <p:nvPr/>
        </p:nvSpPr>
        <p:spPr>
          <a:xfrm>
            <a:off x="11081460" y="6721417"/>
            <a:ext cx="3250551"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latin typeface="+mn-lt"/>
                <a:ea typeface="Montserrat"/>
                <a:cs typeface="Montserrat"/>
                <a:sym typeface="Montserrat"/>
              </a:rPr>
              <a:t>Transportation</a:t>
            </a:r>
            <a:endParaRPr sz="3200" b="1" dirty="0">
              <a:latin typeface="+mn-lt"/>
            </a:endParaRPr>
          </a:p>
        </p:txBody>
      </p:sp>
      <p:sp>
        <p:nvSpPr>
          <p:cNvPr id="415" name="Google Shape;415;p21"/>
          <p:cNvSpPr txBox="1"/>
          <p:nvPr/>
        </p:nvSpPr>
        <p:spPr>
          <a:xfrm>
            <a:off x="12422123" y="7502707"/>
            <a:ext cx="56922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024076"/>
                </a:solidFill>
                <a:latin typeface="Montserrat"/>
                <a:ea typeface="Montserrat"/>
                <a:cs typeface="Montserrat"/>
                <a:sym typeface="Montserrat"/>
              </a:rPr>
              <a:t>+</a:t>
            </a:r>
            <a:endParaRPr dirty="0"/>
          </a:p>
        </p:txBody>
      </p:sp>
      <p:sp>
        <p:nvSpPr>
          <p:cNvPr id="419" name="Google Shape;419;p21"/>
          <p:cNvSpPr txBox="1"/>
          <p:nvPr/>
        </p:nvSpPr>
        <p:spPr>
          <a:xfrm>
            <a:off x="10623546" y="8470811"/>
            <a:ext cx="4166378"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latin typeface="+mn-lt"/>
                <a:ea typeface="Montserrat"/>
                <a:cs typeface="Montserrat"/>
                <a:sym typeface="Montserrat"/>
              </a:rPr>
              <a:t>Personal Expenses</a:t>
            </a:r>
            <a:endParaRPr sz="3200" b="1" dirty="0">
              <a:latin typeface="+mn-lt"/>
            </a:endParaRPr>
          </a:p>
        </p:txBody>
      </p:sp>
      <p:sp>
        <p:nvSpPr>
          <p:cNvPr id="8" name="Slide Number Placeholder 7">
            <a:extLst>
              <a:ext uri="{FF2B5EF4-FFF2-40B4-BE49-F238E27FC236}">
                <a16:creationId xmlns:a16="http://schemas.microsoft.com/office/drawing/2014/main" id="{0C35B775-46D2-9B40-CF8B-485527A63975}"/>
              </a:ext>
            </a:extLst>
          </p:cNvPr>
          <p:cNvSpPr>
            <a:spLocks noGrp="1"/>
          </p:cNvSpPr>
          <p:nvPr>
            <p:ph type="sldNum" sz="quarter" idx="12"/>
          </p:nvPr>
        </p:nvSpPr>
        <p:spPr/>
        <p:txBody>
          <a:bodyPr/>
          <a:lstStyle/>
          <a:p>
            <a:fld id="{014AA8A5-7719-4F92-936C-1878CA4626DE}" type="slidenum">
              <a:rPr lang="en-US" smtClean="0"/>
              <a:t>24</a:t>
            </a:fld>
            <a:endParaRPr lang="en-US"/>
          </a:p>
        </p:txBody>
      </p:sp>
      <p:sp>
        <p:nvSpPr>
          <p:cNvPr id="9" name="Footer Placeholder 8">
            <a:extLst>
              <a:ext uri="{FF2B5EF4-FFF2-40B4-BE49-F238E27FC236}">
                <a16:creationId xmlns:a16="http://schemas.microsoft.com/office/drawing/2014/main" id="{49CA148B-615D-0650-DE29-0DD6D4E79889}"/>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12" name="Google Shape;373;p18" descr="Decortaive object">
            <a:extLst>
              <a:ext uri="{FF2B5EF4-FFF2-40B4-BE49-F238E27FC236}">
                <a16:creationId xmlns:a16="http://schemas.microsoft.com/office/drawing/2014/main" id="{4995D152-1960-E3DD-B435-44D9BD2E5234}"/>
              </a:ext>
            </a:extLst>
          </p:cNvPr>
          <p:cNvSpPr/>
          <p:nvPr/>
        </p:nvSpPr>
        <p:spPr>
          <a:xfrm>
            <a:off x="12791570" y="3288345"/>
            <a:ext cx="4775982" cy="390013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435" name="Google Shape;435;p22"/>
          <p:cNvSpPr txBox="1">
            <a:spLocks noGrp="1"/>
          </p:cNvSpPr>
          <p:nvPr>
            <p:ph type="title"/>
          </p:nvPr>
        </p:nvSpPr>
        <p:spPr>
          <a:xfrm>
            <a:off x="561209" y="547688"/>
            <a:ext cx="17321978" cy="1988345"/>
          </a:xfr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lvl="0"/>
            <a:r>
              <a:rPr lang="en-US" noProof="0" dirty="0">
                <a:sym typeface="Arial"/>
              </a:rPr>
              <a:t>Student Aid Index (SAI)</a:t>
            </a:r>
          </a:p>
        </p:txBody>
      </p:sp>
      <p:sp>
        <p:nvSpPr>
          <p:cNvPr id="436" name="Google Shape;436;p22"/>
          <p:cNvSpPr txBox="1">
            <a:spLocks noGrp="1"/>
          </p:cNvSpPr>
          <p:nvPr>
            <p:ph idx="1"/>
          </p:nvPr>
        </p:nvSpPr>
        <p:spPr>
          <a:xfrm>
            <a:off x="561206" y="2738438"/>
            <a:ext cx="17321981" cy="6527007"/>
          </a:xfrm>
          <a:noFill/>
          <a:ln>
            <a:noFill/>
          </a:ln>
        </p:spPr>
        <p:txBody>
          <a:bodyPr spcFirstLastPara="1" wrap="square" lIns="91425" tIns="45700" rIns="91425" bIns="45700" anchor="t" anchorCtr="0">
            <a:normAutofit/>
          </a:bodyPr>
          <a:lstStyle/>
          <a:p>
            <a:pPr lvl="0"/>
            <a:r>
              <a:rPr lang="en-US" sz="3200" dirty="0">
                <a:sym typeface="Montserrat"/>
              </a:rPr>
              <a:t>Number that represents a family’s financial strength</a:t>
            </a:r>
          </a:p>
          <a:p>
            <a:pPr lvl="0"/>
            <a:r>
              <a:rPr lang="en-US" sz="3200" dirty="0">
                <a:sym typeface="Montserrat"/>
              </a:rPr>
              <a:t>Same federal formula used for every family </a:t>
            </a:r>
          </a:p>
          <a:p>
            <a:r>
              <a:rPr lang="en-US" sz="3200" dirty="0">
                <a:sym typeface="Montserrat"/>
              </a:rPr>
              <a:t>Income weighs much more heavily than assets</a:t>
            </a:r>
          </a:p>
          <a:p>
            <a:pPr lvl="0"/>
            <a:r>
              <a:rPr lang="en-US" sz="3200" dirty="0">
                <a:sym typeface="Montserrat"/>
              </a:rPr>
              <a:t>Some colleges also use an institutional formula</a:t>
            </a:r>
          </a:p>
          <a:p>
            <a:pPr lvl="0"/>
            <a:r>
              <a:rPr lang="en-US" sz="3200" dirty="0">
                <a:sym typeface="Montserrat"/>
              </a:rPr>
              <a:t>Family has the primary responsibility for paying</a:t>
            </a:r>
          </a:p>
          <a:p>
            <a:pPr lvl="0"/>
            <a:r>
              <a:rPr lang="en-US" sz="3200" dirty="0">
                <a:sym typeface="Montserrat"/>
              </a:rPr>
              <a:t>Not necessarily what the family will pay</a:t>
            </a:r>
          </a:p>
          <a:p>
            <a:pPr lvl="0"/>
            <a:r>
              <a:rPr lang="en-US" sz="3200" dirty="0">
                <a:sym typeface="Montserrat"/>
              </a:rPr>
              <a:t>SAI Calculator on mefa.org </a:t>
            </a:r>
          </a:p>
        </p:txBody>
      </p:sp>
      <p:sp>
        <p:nvSpPr>
          <p:cNvPr id="8" name="Slide Number Placeholder 7">
            <a:extLst>
              <a:ext uri="{FF2B5EF4-FFF2-40B4-BE49-F238E27FC236}">
                <a16:creationId xmlns:a16="http://schemas.microsoft.com/office/drawing/2014/main" id="{9B42EBC5-3FEC-7D58-4BC3-375403AE07CC}"/>
              </a:ext>
            </a:extLst>
          </p:cNvPr>
          <p:cNvSpPr>
            <a:spLocks noGrp="1"/>
          </p:cNvSpPr>
          <p:nvPr>
            <p:ph type="sldNum" sz="quarter" idx="12"/>
          </p:nvPr>
        </p:nvSpPr>
        <p:spPr/>
        <p:txBody>
          <a:bodyPr/>
          <a:lstStyle/>
          <a:p>
            <a:fld id="{014AA8A5-7719-4F92-936C-1878CA4626DE}" type="slidenum">
              <a:rPr lang="en-US" smtClean="0"/>
              <a:t>25</a:t>
            </a:fld>
            <a:endParaRPr lang="en-US"/>
          </a:p>
        </p:txBody>
      </p:sp>
      <p:sp>
        <p:nvSpPr>
          <p:cNvPr id="9" name="Footer Placeholder 8">
            <a:extLst>
              <a:ext uri="{FF2B5EF4-FFF2-40B4-BE49-F238E27FC236}">
                <a16:creationId xmlns:a16="http://schemas.microsoft.com/office/drawing/2014/main" id="{9F28C075-F555-D84C-5AA0-D03723ED4855}"/>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pic>
        <p:nvPicPr>
          <p:cNvPr id="11" name="Picture 10">
            <a:extLst>
              <a:ext uri="{FF2B5EF4-FFF2-40B4-BE49-F238E27FC236}">
                <a16:creationId xmlns:a16="http://schemas.microsoft.com/office/drawing/2014/main" id="{093FD807-BF32-4254-E68B-59D753C68E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84767" y="3631267"/>
            <a:ext cx="5913777" cy="4315306"/>
          </a:xfrm>
          <a:prstGeom prst="rect">
            <a:avLst/>
          </a:prstGeom>
          <a:ln>
            <a:solidFill>
              <a:schemeClr val="tx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3"/>
          <p:cNvSpPr txBox="1">
            <a:spLocks noGrp="1"/>
          </p:cNvSpPr>
          <p:nvPr>
            <p:ph type="title"/>
          </p:nvPr>
        </p:nvSpPr>
        <p:spPr>
          <a:xfrm>
            <a:off x="561209" y="547688"/>
            <a:ext cx="17321978" cy="1988345"/>
          </a:xfr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lvl="0"/>
            <a:r>
              <a:rPr lang="en-US" noProof="0" dirty="0">
                <a:sym typeface="Arial"/>
              </a:rPr>
              <a:t>Financial Aid Formula </a:t>
            </a:r>
          </a:p>
        </p:txBody>
      </p:sp>
      <p:sp>
        <p:nvSpPr>
          <p:cNvPr id="444" name="Google Shape;444;p23"/>
          <p:cNvSpPr/>
          <p:nvPr/>
        </p:nvSpPr>
        <p:spPr>
          <a:xfrm>
            <a:off x="7074651" y="3162388"/>
            <a:ext cx="9956049" cy="102110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rgbClr val="FCF7EC"/>
              </a:solidFill>
              <a:latin typeface="Calibri"/>
              <a:ea typeface="Calibri"/>
              <a:cs typeface="Calibri"/>
              <a:sym typeface="Calibri"/>
            </a:endParaRPr>
          </a:p>
        </p:txBody>
      </p:sp>
      <p:sp>
        <p:nvSpPr>
          <p:cNvPr id="445" name="Google Shape;445;p23"/>
          <p:cNvSpPr/>
          <p:nvPr/>
        </p:nvSpPr>
        <p:spPr>
          <a:xfrm>
            <a:off x="7074652" y="4928454"/>
            <a:ext cx="9956046" cy="102110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449" name="Google Shape;449;p23"/>
          <p:cNvSpPr/>
          <p:nvPr/>
        </p:nvSpPr>
        <p:spPr>
          <a:xfrm>
            <a:off x="7074651" y="6694520"/>
            <a:ext cx="9956049" cy="1021105"/>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rgbClr val="FCF7EC"/>
              </a:solidFill>
              <a:latin typeface="Calibri"/>
              <a:ea typeface="Calibri"/>
              <a:cs typeface="Calibri"/>
              <a:sym typeface="Calibri"/>
            </a:endParaRPr>
          </a:p>
        </p:txBody>
      </p:sp>
      <p:sp>
        <p:nvSpPr>
          <p:cNvPr id="452" name="Google Shape;452;p23">
            <a:extLst>
              <a:ext uri="{C183D7F6-B498-43B3-948B-1728B52AA6E4}">
                <adec:decorative xmlns:adec="http://schemas.microsoft.com/office/drawing/2017/decorative" val="1"/>
              </a:ext>
            </a:extLst>
          </p:cNvPr>
          <p:cNvSpPr/>
          <p:nvPr/>
        </p:nvSpPr>
        <p:spPr>
          <a:xfrm>
            <a:off x="1257299" y="3178975"/>
            <a:ext cx="4695915" cy="4536649"/>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453" name="Google Shape;453;p23"/>
          <p:cNvSpPr txBox="1"/>
          <p:nvPr/>
        </p:nvSpPr>
        <p:spPr>
          <a:xfrm>
            <a:off x="1257299" y="3928235"/>
            <a:ext cx="4695914" cy="28622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latin typeface="+mn-lt"/>
                <a:ea typeface="Montserrat"/>
                <a:cs typeface="Montserrat"/>
                <a:sym typeface="Montserrat"/>
              </a:rPr>
              <a:t>Colleges fill in Financial Aid Eligibility with financial aid from </a:t>
            </a:r>
            <a:br>
              <a:rPr lang="en-US" sz="3600" b="1" dirty="0">
                <a:latin typeface="+mn-lt"/>
                <a:ea typeface="Montserrat"/>
                <a:cs typeface="Montserrat"/>
                <a:sym typeface="Montserrat"/>
              </a:rPr>
            </a:br>
            <a:r>
              <a:rPr lang="en-US" sz="3600" b="1" dirty="0">
                <a:latin typeface="+mn-lt"/>
                <a:ea typeface="Montserrat"/>
                <a:cs typeface="Montserrat"/>
                <a:sym typeface="Montserrat"/>
              </a:rPr>
              <a:t>all sources</a:t>
            </a:r>
            <a:endParaRPr b="1" dirty="0">
              <a:latin typeface="+mn-lt"/>
            </a:endParaRPr>
          </a:p>
        </p:txBody>
      </p:sp>
      <p:sp>
        <p:nvSpPr>
          <p:cNvPr id="446" name="Google Shape;446;p23"/>
          <p:cNvSpPr txBox="1"/>
          <p:nvPr/>
        </p:nvSpPr>
        <p:spPr>
          <a:xfrm>
            <a:off x="7176251" y="3411331"/>
            <a:ext cx="970708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latin typeface="+mn-lt"/>
                <a:ea typeface="Montserrat"/>
                <a:cs typeface="Montserrat"/>
                <a:sym typeface="Montserrat"/>
              </a:rPr>
              <a:t>Cost of Attendance (COA) </a:t>
            </a:r>
            <a:endParaRPr sz="3200" b="1" dirty="0">
              <a:latin typeface="+mn-lt"/>
            </a:endParaRPr>
          </a:p>
        </p:txBody>
      </p:sp>
      <p:sp>
        <p:nvSpPr>
          <p:cNvPr id="447" name="Google Shape;447;p23"/>
          <p:cNvSpPr txBox="1"/>
          <p:nvPr/>
        </p:nvSpPr>
        <p:spPr>
          <a:xfrm>
            <a:off x="11745183" y="4179493"/>
            <a:ext cx="56922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024072"/>
                </a:solidFill>
                <a:latin typeface="Montserrat"/>
                <a:ea typeface="Montserrat"/>
                <a:cs typeface="Montserrat"/>
                <a:sym typeface="Montserrat"/>
              </a:rPr>
              <a:t>-</a:t>
            </a:r>
            <a:endParaRPr dirty="0">
              <a:solidFill>
                <a:srgbClr val="024072"/>
              </a:solidFill>
            </a:endParaRPr>
          </a:p>
        </p:txBody>
      </p:sp>
      <p:sp>
        <p:nvSpPr>
          <p:cNvPr id="448" name="Google Shape;448;p23"/>
          <p:cNvSpPr txBox="1"/>
          <p:nvPr/>
        </p:nvSpPr>
        <p:spPr>
          <a:xfrm>
            <a:off x="7232262" y="5177397"/>
            <a:ext cx="970708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latin typeface="+mn-lt"/>
                <a:ea typeface="Montserrat"/>
                <a:cs typeface="Montserrat"/>
                <a:sym typeface="Montserrat"/>
              </a:rPr>
              <a:t>Student Aid Index (SAI)*</a:t>
            </a:r>
            <a:endParaRPr sz="3200" b="1" dirty="0">
              <a:latin typeface="+mn-lt"/>
            </a:endParaRPr>
          </a:p>
        </p:txBody>
      </p:sp>
      <p:sp>
        <p:nvSpPr>
          <p:cNvPr id="450" name="Google Shape;450;p23"/>
          <p:cNvSpPr txBox="1"/>
          <p:nvPr/>
        </p:nvSpPr>
        <p:spPr>
          <a:xfrm>
            <a:off x="11745182" y="5939836"/>
            <a:ext cx="56922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024072"/>
                </a:solidFill>
                <a:latin typeface="Montserrat"/>
                <a:ea typeface="Montserrat"/>
                <a:cs typeface="Montserrat"/>
                <a:sym typeface="Montserrat"/>
              </a:rPr>
              <a:t>=</a:t>
            </a:r>
            <a:endParaRPr dirty="0">
              <a:solidFill>
                <a:srgbClr val="024072"/>
              </a:solidFill>
            </a:endParaRPr>
          </a:p>
        </p:txBody>
      </p:sp>
      <p:sp>
        <p:nvSpPr>
          <p:cNvPr id="451" name="Google Shape;451;p23"/>
          <p:cNvSpPr txBox="1"/>
          <p:nvPr/>
        </p:nvSpPr>
        <p:spPr>
          <a:xfrm>
            <a:off x="7232262" y="6968863"/>
            <a:ext cx="970708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latin typeface="+mn-lt"/>
                <a:ea typeface="Montserrat"/>
                <a:cs typeface="Montserrat"/>
                <a:sym typeface="Montserrat"/>
              </a:rPr>
              <a:t>Financial Aid Eligibility</a:t>
            </a:r>
            <a:endParaRPr sz="3200" b="1" dirty="0">
              <a:latin typeface="+mn-lt"/>
            </a:endParaRPr>
          </a:p>
        </p:txBody>
      </p:sp>
      <p:sp>
        <p:nvSpPr>
          <p:cNvPr id="2" name="TextBox 1">
            <a:extLst>
              <a:ext uri="{FF2B5EF4-FFF2-40B4-BE49-F238E27FC236}">
                <a16:creationId xmlns:a16="http://schemas.microsoft.com/office/drawing/2014/main" id="{F4F61A8C-56AA-4A8D-6DA2-422F6401CDF4}"/>
              </a:ext>
            </a:extLst>
          </p:cNvPr>
          <p:cNvSpPr txBox="1"/>
          <p:nvPr/>
        </p:nvSpPr>
        <p:spPr>
          <a:xfrm>
            <a:off x="7074651" y="8136516"/>
            <a:ext cx="7725192" cy="461665"/>
          </a:xfrm>
          <a:prstGeom prst="rect">
            <a:avLst/>
          </a:prstGeom>
          <a:noFill/>
        </p:spPr>
        <p:txBody>
          <a:bodyPr wrap="none" rtlCol="0">
            <a:spAutoFit/>
          </a:bodyPr>
          <a:lstStyle/>
          <a:p>
            <a:r>
              <a:rPr lang="en-US" sz="2400" dirty="0"/>
              <a:t>*Note that a negative SAI is treated as zero in this formula</a:t>
            </a:r>
          </a:p>
        </p:txBody>
      </p:sp>
      <p:sp>
        <p:nvSpPr>
          <p:cNvPr id="9" name="Slide Number Placeholder 8">
            <a:extLst>
              <a:ext uri="{FF2B5EF4-FFF2-40B4-BE49-F238E27FC236}">
                <a16:creationId xmlns:a16="http://schemas.microsoft.com/office/drawing/2014/main" id="{D123DA0D-F515-463F-321A-564CBD156B4C}"/>
              </a:ext>
            </a:extLst>
          </p:cNvPr>
          <p:cNvSpPr>
            <a:spLocks noGrp="1"/>
          </p:cNvSpPr>
          <p:nvPr>
            <p:ph type="sldNum" sz="quarter" idx="12"/>
          </p:nvPr>
        </p:nvSpPr>
        <p:spPr/>
        <p:txBody>
          <a:bodyPr/>
          <a:lstStyle/>
          <a:p>
            <a:fld id="{014AA8A5-7719-4F92-936C-1878CA4626DE}" type="slidenum">
              <a:rPr lang="en-US" smtClean="0"/>
              <a:t>26</a:t>
            </a:fld>
            <a:endParaRPr lang="en-US"/>
          </a:p>
        </p:txBody>
      </p:sp>
      <p:sp>
        <p:nvSpPr>
          <p:cNvPr id="10" name="Footer Placeholder 9">
            <a:extLst>
              <a:ext uri="{FF2B5EF4-FFF2-40B4-BE49-F238E27FC236}">
                <a16:creationId xmlns:a16="http://schemas.microsoft.com/office/drawing/2014/main" id="{A1EEA3B9-EFA7-1407-600C-91F74AD17DC5}"/>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57"/>
        <p:cNvGrpSpPr/>
        <p:nvPr/>
      </p:nvGrpSpPr>
      <p:grpSpPr>
        <a:xfrm>
          <a:off x="0" y="0"/>
          <a:ext cx="0" cy="0"/>
          <a:chOff x="0" y="0"/>
          <a:chExt cx="0" cy="0"/>
        </a:xfrm>
      </p:grpSpPr>
      <p:sp>
        <p:nvSpPr>
          <p:cNvPr id="458" name="Google Shape;458;p24"/>
          <p:cNvSpPr txBox="1">
            <a:spLocks noGrp="1"/>
          </p:cNvSpPr>
          <p:nvPr>
            <p:ph type="title"/>
          </p:nvPr>
        </p:nvSpPr>
        <p:spPr>
          <a:xfrm>
            <a:off x="561209" y="547688"/>
            <a:ext cx="17321978" cy="1988345"/>
          </a:xfr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lvl="0"/>
            <a:r>
              <a:rPr lang="en-US" noProof="0" dirty="0">
                <a:sym typeface="Montserrat"/>
              </a:rPr>
              <a:t>Financial Aid Awarding</a:t>
            </a:r>
            <a:endParaRPr lang="en-US" noProof="0" dirty="0">
              <a:sym typeface="Arial"/>
            </a:endParaRPr>
          </a:p>
        </p:txBody>
      </p:sp>
      <p:sp>
        <p:nvSpPr>
          <p:cNvPr id="459" name="Google Shape;459;p24"/>
          <p:cNvSpPr/>
          <p:nvPr/>
        </p:nvSpPr>
        <p:spPr>
          <a:xfrm>
            <a:off x="7538572" y="1966419"/>
            <a:ext cx="4017411" cy="1214438"/>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461" name="Google Shape;461;p24"/>
          <p:cNvSpPr/>
          <p:nvPr/>
        </p:nvSpPr>
        <p:spPr>
          <a:xfrm>
            <a:off x="7538572" y="3259506"/>
            <a:ext cx="4017411" cy="12144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462" name="Google Shape;462;p24"/>
          <p:cNvSpPr/>
          <p:nvPr/>
        </p:nvSpPr>
        <p:spPr>
          <a:xfrm>
            <a:off x="7538571" y="4552593"/>
            <a:ext cx="4017411" cy="1214438"/>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463" name="Google Shape;463;p24"/>
          <p:cNvSpPr/>
          <p:nvPr/>
        </p:nvSpPr>
        <p:spPr>
          <a:xfrm>
            <a:off x="7538570" y="5845680"/>
            <a:ext cx="4017411" cy="12144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464" name="Google Shape;464;p24"/>
          <p:cNvSpPr/>
          <p:nvPr/>
        </p:nvSpPr>
        <p:spPr>
          <a:xfrm>
            <a:off x="7538569" y="7137407"/>
            <a:ext cx="4017411" cy="1214438"/>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465" name="Google Shape;465;p24"/>
          <p:cNvSpPr/>
          <p:nvPr/>
        </p:nvSpPr>
        <p:spPr>
          <a:xfrm>
            <a:off x="11640804" y="1966419"/>
            <a:ext cx="2271882" cy="1214438"/>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467" name="Google Shape;467;p24"/>
          <p:cNvSpPr/>
          <p:nvPr/>
        </p:nvSpPr>
        <p:spPr>
          <a:xfrm>
            <a:off x="11640803" y="4552593"/>
            <a:ext cx="2271882" cy="1214438"/>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468" name="Google Shape;468;p24"/>
          <p:cNvSpPr/>
          <p:nvPr/>
        </p:nvSpPr>
        <p:spPr>
          <a:xfrm>
            <a:off x="11640802" y="5845680"/>
            <a:ext cx="2271882" cy="12144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469" name="Google Shape;469;p24"/>
          <p:cNvSpPr/>
          <p:nvPr/>
        </p:nvSpPr>
        <p:spPr>
          <a:xfrm>
            <a:off x="11640801" y="7137407"/>
            <a:ext cx="2271882" cy="1214438"/>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479" name="Google Shape;479;p24"/>
          <p:cNvSpPr/>
          <p:nvPr/>
        </p:nvSpPr>
        <p:spPr>
          <a:xfrm>
            <a:off x="7276213" y="1683841"/>
            <a:ext cx="65987" cy="700772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482" name="Google Shape;482;p24"/>
          <p:cNvSpPr/>
          <p:nvPr/>
        </p:nvSpPr>
        <p:spPr>
          <a:xfrm rot="5400000">
            <a:off x="7069282" y="5013305"/>
            <a:ext cx="65069" cy="34879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485" name="Google Shape;485;p24"/>
          <p:cNvSpPr txBox="1"/>
          <p:nvPr/>
        </p:nvSpPr>
        <p:spPr>
          <a:xfrm>
            <a:off x="3661007" y="5208592"/>
            <a:ext cx="2776541" cy="584735"/>
          </a:xfrm>
          <a:prstGeom prst="rect">
            <a:avLst/>
          </a:prstGeom>
          <a:solidFill>
            <a:schemeClr val="tx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lt1"/>
                </a:solidFill>
                <a:latin typeface="Arial"/>
                <a:ea typeface="Arial"/>
                <a:cs typeface="Arial"/>
                <a:sym typeface="Arial"/>
              </a:rPr>
              <a:t>$</a:t>
            </a:r>
            <a:r>
              <a:rPr lang="en-US" sz="3200" b="1" dirty="0">
                <a:solidFill>
                  <a:schemeClr val="lt1"/>
                </a:solidFill>
                <a:sym typeface="Arial"/>
              </a:rPr>
              <a:t>45,000</a:t>
            </a:r>
            <a:endParaRPr sz="3200" b="1" dirty="0"/>
          </a:p>
        </p:txBody>
      </p:sp>
      <p:sp>
        <p:nvSpPr>
          <p:cNvPr id="466" name="Google Shape;466;p24">
            <a:extLst>
              <a:ext uri="{C183D7F6-B498-43B3-948B-1728B52AA6E4}">
                <adec:decorative xmlns:adec="http://schemas.microsoft.com/office/drawing/2017/decorative" val="1"/>
              </a:ext>
            </a:extLst>
          </p:cNvPr>
          <p:cNvSpPr/>
          <p:nvPr/>
        </p:nvSpPr>
        <p:spPr>
          <a:xfrm>
            <a:off x="11640804" y="3235464"/>
            <a:ext cx="2271882" cy="12144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480" name="Google Shape;480;p24">
            <a:extLst>
              <a:ext uri="{C183D7F6-B498-43B3-948B-1728B52AA6E4}">
                <adec:decorative xmlns:adec="http://schemas.microsoft.com/office/drawing/2017/decorative" val="1"/>
              </a:ext>
            </a:extLst>
          </p:cNvPr>
          <p:cNvSpPr/>
          <p:nvPr/>
        </p:nvSpPr>
        <p:spPr>
          <a:xfrm rot="5400000">
            <a:off x="7528379" y="1440625"/>
            <a:ext cx="65987" cy="504336"/>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481" name="Google Shape;481;p24">
            <a:extLst>
              <a:ext uri="{C183D7F6-B498-43B3-948B-1728B52AA6E4}">
                <adec:decorative xmlns:adec="http://schemas.microsoft.com/office/drawing/2017/decorative" val="1"/>
              </a:ext>
            </a:extLst>
          </p:cNvPr>
          <p:cNvSpPr/>
          <p:nvPr/>
        </p:nvSpPr>
        <p:spPr>
          <a:xfrm rot="5400000">
            <a:off x="7495387" y="8397857"/>
            <a:ext cx="65987" cy="504336"/>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483" name="Google Shape;483;p24"/>
          <p:cNvSpPr txBox="1"/>
          <p:nvPr/>
        </p:nvSpPr>
        <p:spPr>
          <a:xfrm>
            <a:off x="3642174" y="3667189"/>
            <a:ext cx="323671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latin typeface="+mn-lt"/>
                <a:ea typeface="Montserrat"/>
                <a:cs typeface="Montserrat"/>
                <a:sym typeface="Montserrat"/>
              </a:rPr>
              <a:t>College</a:t>
            </a:r>
            <a:endParaRPr sz="3200" b="1" dirty="0">
              <a:latin typeface="+mn-lt"/>
            </a:endParaRPr>
          </a:p>
          <a:p>
            <a:pPr marL="0" marR="0" lvl="0" indent="0" algn="l" rtl="0">
              <a:spcBef>
                <a:spcPts val="0"/>
              </a:spcBef>
              <a:spcAft>
                <a:spcPts val="0"/>
              </a:spcAft>
              <a:buNone/>
            </a:pPr>
            <a:r>
              <a:rPr lang="en-US" sz="3200" b="1" dirty="0">
                <a:latin typeface="+mn-lt"/>
                <a:ea typeface="Montserrat"/>
                <a:cs typeface="Montserrat"/>
                <a:sym typeface="Montserrat"/>
              </a:rPr>
              <a:t>Cost of Attendance</a:t>
            </a:r>
            <a:endParaRPr sz="3200" b="1" dirty="0">
              <a:latin typeface="+mn-lt"/>
            </a:endParaRPr>
          </a:p>
        </p:txBody>
      </p:sp>
      <p:sp>
        <p:nvSpPr>
          <p:cNvPr id="487" name="Google Shape;487;p24"/>
          <p:cNvSpPr txBox="1"/>
          <p:nvPr/>
        </p:nvSpPr>
        <p:spPr>
          <a:xfrm>
            <a:off x="3912188" y="6512345"/>
            <a:ext cx="2815775"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latin typeface="+mn-lt"/>
                <a:ea typeface="Montserrat"/>
                <a:cs typeface="Montserrat"/>
                <a:sym typeface="Montserrat"/>
              </a:rPr>
              <a:t>Unmet need and SAI are the </a:t>
            </a:r>
            <a:r>
              <a:rPr lang="en-US" sz="2800" u="sng" dirty="0">
                <a:latin typeface="+mn-lt"/>
                <a:ea typeface="Montserrat"/>
                <a:cs typeface="Montserrat"/>
                <a:sym typeface="Montserrat"/>
              </a:rPr>
              <a:t>FAMILY’s</a:t>
            </a:r>
            <a:r>
              <a:rPr lang="en-US" sz="2800" dirty="0">
                <a:latin typeface="+mn-lt"/>
                <a:ea typeface="Montserrat"/>
                <a:cs typeface="Montserrat"/>
                <a:sym typeface="Montserrat"/>
              </a:rPr>
              <a:t> responsibility</a:t>
            </a:r>
            <a:endParaRPr sz="2800" dirty="0">
              <a:latin typeface="+mn-lt"/>
            </a:endParaRPr>
          </a:p>
        </p:txBody>
      </p:sp>
      <p:sp>
        <p:nvSpPr>
          <p:cNvPr id="460" name="Google Shape;460;p24"/>
          <p:cNvSpPr txBox="1"/>
          <p:nvPr/>
        </p:nvSpPr>
        <p:spPr>
          <a:xfrm>
            <a:off x="7720467" y="2349541"/>
            <a:ext cx="3119167"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lt1"/>
                </a:solidFill>
                <a:latin typeface="+mn-lt"/>
                <a:ea typeface="Montserrat"/>
                <a:cs typeface="Montserrat"/>
                <a:sym typeface="Montserrat"/>
              </a:rPr>
              <a:t>Unmet Need</a:t>
            </a:r>
            <a:endParaRPr sz="3200" b="1" dirty="0">
              <a:latin typeface="+mn-lt"/>
            </a:endParaRPr>
          </a:p>
        </p:txBody>
      </p:sp>
      <p:sp>
        <p:nvSpPr>
          <p:cNvPr id="474" name="Google Shape;474;p24"/>
          <p:cNvSpPr txBox="1"/>
          <p:nvPr/>
        </p:nvSpPr>
        <p:spPr>
          <a:xfrm>
            <a:off x="11737876" y="2349541"/>
            <a:ext cx="208054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latin typeface="+mn-lt"/>
                <a:ea typeface="Montserrat"/>
                <a:cs typeface="Montserrat"/>
                <a:sym typeface="Montserrat"/>
              </a:rPr>
              <a:t>$5,000</a:t>
            </a:r>
            <a:endParaRPr sz="3200" b="1" dirty="0">
              <a:latin typeface="+mn-lt"/>
            </a:endParaRPr>
          </a:p>
        </p:txBody>
      </p:sp>
      <p:sp>
        <p:nvSpPr>
          <p:cNvPr id="470" name="Google Shape;470;p24"/>
          <p:cNvSpPr txBox="1"/>
          <p:nvPr/>
        </p:nvSpPr>
        <p:spPr>
          <a:xfrm>
            <a:off x="7720467" y="3642628"/>
            <a:ext cx="2914981"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lt1"/>
                </a:solidFill>
                <a:latin typeface="+mn-lt"/>
                <a:ea typeface="Montserrat"/>
                <a:cs typeface="Montserrat"/>
                <a:sym typeface="Montserrat"/>
              </a:rPr>
              <a:t>Work-Study</a:t>
            </a:r>
            <a:endParaRPr sz="3200" b="1" dirty="0">
              <a:latin typeface="+mn-lt"/>
            </a:endParaRPr>
          </a:p>
        </p:txBody>
      </p:sp>
      <p:sp>
        <p:nvSpPr>
          <p:cNvPr id="475" name="Google Shape;475;p24"/>
          <p:cNvSpPr txBox="1"/>
          <p:nvPr/>
        </p:nvSpPr>
        <p:spPr>
          <a:xfrm>
            <a:off x="11737876" y="3642628"/>
            <a:ext cx="208054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latin typeface="+mn-lt"/>
                <a:ea typeface="Montserrat"/>
                <a:cs typeface="Montserrat"/>
                <a:sym typeface="Montserrat"/>
              </a:rPr>
              <a:t>$2,000</a:t>
            </a:r>
            <a:endParaRPr sz="3200" b="1" dirty="0">
              <a:latin typeface="+mn-lt"/>
            </a:endParaRPr>
          </a:p>
        </p:txBody>
      </p:sp>
      <p:sp>
        <p:nvSpPr>
          <p:cNvPr id="471" name="Google Shape;471;p24"/>
          <p:cNvSpPr txBox="1"/>
          <p:nvPr/>
        </p:nvSpPr>
        <p:spPr>
          <a:xfrm>
            <a:off x="7720467" y="4935035"/>
            <a:ext cx="3323353"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lt1"/>
                </a:solidFill>
                <a:latin typeface="+mn-lt"/>
                <a:ea typeface="Montserrat"/>
                <a:cs typeface="Montserrat"/>
                <a:sym typeface="Montserrat"/>
              </a:rPr>
              <a:t>Student Loans</a:t>
            </a:r>
            <a:endParaRPr sz="3200" b="1" dirty="0">
              <a:latin typeface="+mn-lt"/>
            </a:endParaRPr>
          </a:p>
        </p:txBody>
      </p:sp>
      <p:sp>
        <p:nvSpPr>
          <p:cNvPr id="476" name="Google Shape;476;p24"/>
          <p:cNvSpPr txBox="1"/>
          <p:nvPr/>
        </p:nvSpPr>
        <p:spPr>
          <a:xfrm>
            <a:off x="11736472" y="4866448"/>
            <a:ext cx="208054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latin typeface="+mn-lt"/>
                <a:ea typeface="Montserrat"/>
                <a:cs typeface="Montserrat"/>
                <a:sym typeface="Montserrat"/>
              </a:rPr>
              <a:t>$5,500</a:t>
            </a:r>
            <a:endParaRPr sz="3200" b="1" dirty="0">
              <a:latin typeface="+mn-lt"/>
            </a:endParaRPr>
          </a:p>
        </p:txBody>
      </p:sp>
      <p:sp>
        <p:nvSpPr>
          <p:cNvPr id="472" name="Google Shape;472;p24"/>
          <p:cNvSpPr txBox="1"/>
          <p:nvPr/>
        </p:nvSpPr>
        <p:spPr>
          <a:xfrm>
            <a:off x="7720468" y="5963859"/>
            <a:ext cx="3119166"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lt1"/>
                </a:solidFill>
                <a:latin typeface="+mn-lt"/>
                <a:ea typeface="Montserrat"/>
                <a:cs typeface="Montserrat"/>
                <a:sym typeface="Montserrat"/>
              </a:rPr>
              <a:t>Grant</a:t>
            </a:r>
            <a:endParaRPr sz="3200" b="1" dirty="0">
              <a:latin typeface="+mn-lt"/>
            </a:endParaRPr>
          </a:p>
          <a:p>
            <a:pPr marL="0" marR="0" lvl="0" indent="0" algn="l" rtl="0">
              <a:spcBef>
                <a:spcPts val="0"/>
              </a:spcBef>
              <a:spcAft>
                <a:spcPts val="0"/>
              </a:spcAft>
              <a:buNone/>
            </a:pPr>
            <a:r>
              <a:rPr lang="en-US" sz="3200" b="1" dirty="0">
                <a:solidFill>
                  <a:schemeClr val="lt1"/>
                </a:solidFill>
                <a:latin typeface="+mn-lt"/>
                <a:ea typeface="Montserrat"/>
                <a:cs typeface="Montserrat"/>
                <a:sym typeface="Montserrat"/>
              </a:rPr>
              <a:t>Scholarship</a:t>
            </a:r>
            <a:endParaRPr sz="3200" b="1" dirty="0">
              <a:latin typeface="+mn-lt"/>
            </a:endParaRPr>
          </a:p>
        </p:txBody>
      </p:sp>
      <p:sp>
        <p:nvSpPr>
          <p:cNvPr id="477" name="Google Shape;477;p24"/>
          <p:cNvSpPr txBox="1"/>
          <p:nvPr/>
        </p:nvSpPr>
        <p:spPr>
          <a:xfrm>
            <a:off x="11640801" y="5957291"/>
            <a:ext cx="2080540"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latin typeface="+mn-lt"/>
                <a:ea typeface="Montserrat"/>
                <a:cs typeface="Montserrat"/>
                <a:sym typeface="Montserrat"/>
              </a:rPr>
              <a:t>$17,500</a:t>
            </a:r>
            <a:endParaRPr sz="3200" b="1" dirty="0">
              <a:latin typeface="+mn-lt"/>
            </a:endParaRPr>
          </a:p>
          <a:p>
            <a:pPr marL="0" marR="0" lvl="0" indent="0" algn="ctr" rtl="0">
              <a:spcBef>
                <a:spcPts val="0"/>
              </a:spcBef>
              <a:spcAft>
                <a:spcPts val="0"/>
              </a:spcAft>
              <a:buNone/>
            </a:pPr>
            <a:r>
              <a:rPr lang="en-US" sz="3200" b="1" dirty="0">
                <a:solidFill>
                  <a:schemeClr val="lt1"/>
                </a:solidFill>
                <a:latin typeface="+mn-lt"/>
                <a:ea typeface="Montserrat"/>
                <a:cs typeface="Montserrat"/>
                <a:sym typeface="Montserrat"/>
              </a:rPr>
              <a:t>$10,000</a:t>
            </a:r>
            <a:endParaRPr sz="3200" b="1" dirty="0">
              <a:latin typeface="+mn-lt"/>
            </a:endParaRPr>
          </a:p>
        </p:txBody>
      </p:sp>
      <p:sp>
        <p:nvSpPr>
          <p:cNvPr id="473" name="Google Shape;473;p24"/>
          <p:cNvSpPr txBox="1"/>
          <p:nvPr/>
        </p:nvSpPr>
        <p:spPr>
          <a:xfrm>
            <a:off x="7720468" y="7520529"/>
            <a:ext cx="244698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lt1"/>
                </a:solidFill>
                <a:latin typeface="+mn-lt"/>
                <a:sym typeface="Montserrat"/>
              </a:rPr>
              <a:t>SAI</a:t>
            </a:r>
            <a:endParaRPr sz="3200" b="1" dirty="0">
              <a:latin typeface="+mn-lt"/>
            </a:endParaRPr>
          </a:p>
        </p:txBody>
      </p:sp>
      <p:sp>
        <p:nvSpPr>
          <p:cNvPr id="478" name="Google Shape;478;p24"/>
          <p:cNvSpPr txBox="1"/>
          <p:nvPr/>
        </p:nvSpPr>
        <p:spPr>
          <a:xfrm>
            <a:off x="11737876" y="7520529"/>
            <a:ext cx="208054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latin typeface="+mn-lt"/>
                <a:ea typeface="Montserrat"/>
                <a:cs typeface="Montserrat"/>
                <a:sym typeface="Montserrat"/>
              </a:rPr>
              <a:t>$5,000</a:t>
            </a:r>
            <a:endParaRPr sz="3200" b="1" dirty="0">
              <a:latin typeface="+mn-lt"/>
            </a:endParaRPr>
          </a:p>
        </p:txBody>
      </p:sp>
      <p:sp>
        <p:nvSpPr>
          <p:cNvPr id="8" name="Slide Number Placeholder 7">
            <a:extLst>
              <a:ext uri="{FF2B5EF4-FFF2-40B4-BE49-F238E27FC236}">
                <a16:creationId xmlns:a16="http://schemas.microsoft.com/office/drawing/2014/main" id="{4863F0B6-9DE4-0316-5AAB-A63BD59C73E2}"/>
              </a:ext>
            </a:extLst>
          </p:cNvPr>
          <p:cNvSpPr>
            <a:spLocks noGrp="1"/>
          </p:cNvSpPr>
          <p:nvPr>
            <p:ph type="sldNum" sz="quarter" idx="12"/>
          </p:nvPr>
        </p:nvSpPr>
        <p:spPr/>
        <p:txBody>
          <a:bodyPr/>
          <a:lstStyle/>
          <a:p>
            <a:fld id="{014AA8A5-7719-4F92-936C-1878CA4626DE}" type="slidenum">
              <a:rPr lang="en-US" smtClean="0"/>
              <a:t>27</a:t>
            </a:fld>
            <a:endParaRPr lang="en-US"/>
          </a:p>
        </p:txBody>
      </p:sp>
      <p:sp>
        <p:nvSpPr>
          <p:cNvPr id="9" name="Footer Placeholder 8">
            <a:extLst>
              <a:ext uri="{FF2B5EF4-FFF2-40B4-BE49-F238E27FC236}">
                <a16:creationId xmlns:a16="http://schemas.microsoft.com/office/drawing/2014/main" id="{47797D38-55D4-88C6-6D8A-94E754CFDDEF}"/>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 grpId="0"/>
      <p:bldP spid="474" grpId="0"/>
      <p:bldP spid="470" grpId="0"/>
      <p:bldP spid="475" grpId="0"/>
      <p:bldP spid="471" grpId="0"/>
      <p:bldP spid="476" grpId="0"/>
      <p:bldP spid="472" grpId="0"/>
      <p:bldP spid="477" grpId="0"/>
      <p:bldP spid="473" grpId="0"/>
      <p:bldP spid="47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6" name="Google Shape;496;p25"/>
          <p:cNvSpPr txBox="1">
            <a:spLocks noGrp="1"/>
          </p:cNvSpPr>
          <p:nvPr>
            <p:ph type="title"/>
          </p:nvPr>
        </p:nvSpPr>
        <p:spPr>
          <a:xfrm>
            <a:off x="561209" y="547688"/>
            <a:ext cx="17321978" cy="1988345"/>
          </a:xfr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lvl="0"/>
            <a:r>
              <a:rPr lang="en-US" noProof="0" dirty="0">
                <a:sym typeface="Arial"/>
              </a:rPr>
              <a:t>Net Price Calculators</a:t>
            </a:r>
          </a:p>
        </p:txBody>
      </p:sp>
      <p:sp>
        <p:nvSpPr>
          <p:cNvPr id="497" name="Google Shape;497;p25"/>
          <p:cNvSpPr txBox="1">
            <a:spLocks noGrp="1"/>
          </p:cNvSpPr>
          <p:nvPr>
            <p:ph idx="1"/>
          </p:nvPr>
        </p:nvSpPr>
        <p:spPr>
          <a:xfrm>
            <a:off x="561975" y="2738438"/>
            <a:ext cx="9786711" cy="6527800"/>
          </a:xfrm>
          <a:noFill/>
          <a:ln>
            <a:noFill/>
          </a:ln>
        </p:spPr>
        <p:txBody>
          <a:bodyPr spcFirstLastPara="1" wrap="square" lIns="91425" tIns="45700" rIns="91425" bIns="45700" anchor="t" anchorCtr="0">
            <a:normAutofit/>
          </a:bodyPr>
          <a:lstStyle/>
          <a:p>
            <a:pPr lvl="0"/>
            <a:r>
              <a:rPr lang="en-US" sz="3600" dirty="0">
                <a:sym typeface="Montserrat"/>
              </a:rPr>
              <a:t>Online tool found on each institution’s website</a:t>
            </a:r>
            <a:endParaRPr lang="en-US" sz="3600" dirty="0"/>
          </a:p>
          <a:p>
            <a:pPr lvl="0"/>
            <a:r>
              <a:rPr lang="en-US" sz="3600" dirty="0">
                <a:sym typeface="Montserrat"/>
              </a:rPr>
              <a:t>Asks questions about family finances and student academics</a:t>
            </a:r>
            <a:endParaRPr lang="en-US" sz="3600" dirty="0"/>
          </a:p>
          <a:p>
            <a:pPr lvl="0"/>
            <a:r>
              <a:rPr lang="en-US" sz="3600" dirty="0">
                <a:sym typeface="Montserrat"/>
              </a:rPr>
              <a:t>Provides personal, estimated net college price </a:t>
            </a:r>
            <a:endParaRPr lang="en-US" sz="3600" dirty="0"/>
          </a:p>
          <a:p>
            <a:pPr lvl="0"/>
            <a:r>
              <a:rPr lang="en-US" sz="3600" dirty="0">
                <a:sym typeface="Montserrat"/>
              </a:rPr>
              <a:t>Displays federal &amp; institutional aid</a:t>
            </a:r>
            <a:endParaRPr lang="en-US" sz="3600" dirty="0"/>
          </a:p>
          <a:p>
            <a:pPr lvl="0"/>
            <a:r>
              <a:rPr lang="en-US" sz="3600" dirty="0">
                <a:sym typeface="Montserrat"/>
              </a:rPr>
              <a:t>Merit-based aid may also be included</a:t>
            </a:r>
          </a:p>
        </p:txBody>
      </p:sp>
      <p:sp>
        <p:nvSpPr>
          <p:cNvPr id="8" name="Slide Number Placeholder 7">
            <a:extLst>
              <a:ext uri="{FF2B5EF4-FFF2-40B4-BE49-F238E27FC236}">
                <a16:creationId xmlns:a16="http://schemas.microsoft.com/office/drawing/2014/main" id="{1F0F8231-5771-3385-77BF-52F802285DCE}"/>
              </a:ext>
            </a:extLst>
          </p:cNvPr>
          <p:cNvSpPr>
            <a:spLocks noGrp="1"/>
          </p:cNvSpPr>
          <p:nvPr>
            <p:ph type="sldNum" sz="quarter" idx="12"/>
          </p:nvPr>
        </p:nvSpPr>
        <p:spPr/>
        <p:txBody>
          <a:bodyPr/>
          <a:lstStyle/>
          <a:p>
            <a:fld id="{014AA8A5-7719-4F92-936C-1878CA4626DE}" type="slidenum">
              <a:rPr lang="en-US" smtClean="0"/>
              <a:t>28</a:t>
            </a:fld>
            <a:endParaRPr lang="en-US"/>
          </a:p>
        </p:txBody>
      </p:sp>
      <p:sp>
        <p:nvSpPr>
          <p:cNvPr id="9" name="Footer Placeholder 8">
            <a:extLst>
              <a:ext uri="{FF2B5EF4-FFF2-40B4-BE49-F238E27FC236}">
                <a16:creationId xmlns:a16="http://schemas.microsoft.com/office/drawing/2014/main" id="{C1B67BBD-0CFA-E094-0547-BA25E4E2B332}"/>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
        <p:nvSpPr>
          <p:cNvPr id="10" name="Oval 9">
            <a:extLst>
              <a:ext uri="{FF2B5EF4-FFF2-40B4-BE49-F238E27FC236}">
                <a16:creationId xmlns:a16="http://schemas.microsoft.com/office/drawing/2014/main" id="{0B40B976-C924-0BAF-2CC6-6CA1F27F508C}"/>
              </a:ext>
            </a:extLst>
          </p:cNvPr>
          <p:cNvSpPr/>
          <p:nvPr/>
        </p:nvSpPr>
        <p:spPr>
          <a:xfrm>
            <a:off x="11924554" y="3021467"/>
            <a:ext cx="4824930" cy="475184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Calculator outline">
            <a:extLst>
              <a:ext uri="{FF2B5EF4-FFF2-40B4-BE49-F238E27FC236}">
                <a16:creationId xmlns:a16="http://schemas.microsoft.com/office/drawing/2014/main" id="{470BE4D6-2D33-D19B-2106-7784F080C7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02488" y="3662858"/>
            <a:ext cx="3469062" cy="346906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02"/>
        <p:cNvGrpSpPr/>
        <p:nvPr/>
      </p:nvGrpSpPr>
      <p:grpSpPr>
        <a:xfrm>
          <a:off x="0" y="0"/>
          <a:ext cx="0" cy="0"/>
          <a:chOff x="0" y="0"/>
          <a:chExt cx="0" cy="0"/>
        </a:xfrm>
      </p:grpSpPr>
      <p:sp>
        <p:nvSpPr>
          <p:cNvPr id="503" name="Google Shape;503;p26"/>
          <p:cNvSpPr txBox="1">
            <a:spLocks noGrp="1"/>
          </p:cNvSpPr>
          <p:nvPr>
            <p:ph type="title"/>
          </p:nvPr>
        </p:nvSpPr>
        <p:spPr>
          <a:xfrm>
            <a:off x="561209" y="547688"/>
            <a:ext cx="17321978" cy="1988345"/>
          </a:xfr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lvl="0"/>
            <a:r>
              <a:rPr lang="en-US" noProof="0" dirty="0">
                <a:sym typeface="Montserrat"/>
              </a:rPr>
              <a:t>Offer Letters: Totals Can Vary</a:t>
            </a:r>
            <a:endParaRPr lang="en-US" noProof="0" dirty="0">
              <a:sym typeface="Arial"/>
            </a:endParaRPr>
          </a:p>
        </p:txBody>
      </p:sp>
      <p:sp>
        <p:nvSpPr>
          <p:cNvPr id="559" name="Google Shape;559;p26">
            <a:extLst>
              <a:ext uri="{C183D7F6-B498-43B3-948B-1728B52AA6E4}">
                <adec:decorative xmlns:adec="http://schemas.microsoft.com/office/drawing/2017/decorative" val="1"/>
              </a:ext>
            </a:extLst>
          </p:cNvPr>
          <p:cNvSpPr/>
          <p:nvPr/>
        </p:nvSpPr>
        <p:spPr>
          <a:xfrm>
            <a:off x="2570782" y="7140980"/>
            <a:ext cx="1703938" cy="427230"/>
          </a:xfrm>
          <a:prstGeom prst="rect">
            <a:avLst/>
          </a:prstGeom>
          <a:solidFill>
            <a:srgbClr val="6CAF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dirty="0">
              <a:solidFill>
                <a:schemeClr val="lt1"/>
              </a:solidFill>
              <a:latin typeface="Calibri"/>
              <a:ea typeface="Calibri"/>
              <a:cs typeface="Calibri"/>
              <a:sym typeface="Calibri"/>
            </a:endParaRPr>
          </a:p>
        </p:txBody>
      </p:sp>
      <p:sp>
        <p:nvSpPr>
          <p:cNvPr id="556" name="Google Shape;556;p26">
            <a:extLst>
              <a:ext uri="{C183D7F6-B498-43B3-948B-1728B52AA6E4}">
                <adec:decorative xmlns:adec="http://schemas.microsoft.com/office/drawing/2017/decorative" val="1"/>
              </a:ext>
            </a:extLst>
          </p:cNvPr>
          <p:cNvSpPr/>
          <p:nvPr/>
        </p:nvSpPr>
        <p:spPr>
          <a:xfrm>
            <a:off x="2570782" y="5917488"/>
            <a:ext cx="1703938" cy="427230"/>
          </a:xfrm>
          <a:prstGeom prst="rect">
            <a:avLst/>
          </a:prstGeom>
          <a:solidFill>
            <a:srgbClr val="D56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dirty="0">
              <a:solidFill>
                <a:schemeClr val="lt1"/>
              </a:solidFill>
              <a:latin typeface="Calibri"/>
              <a:ea typeface="Calibri"/>
              <a:cs typeface="Calibri"/>
              <a:sym typeface="Calibri"/>
            </a:endParaRPr>
          </a:p>
        </p:txBody>
      </p:sp>
      <p:sp>
        <p:nvSpPr>
          <p:cNvPr id="553" name="Google Shape;553;p26">
            <a:extLst>
              <a:ext uri="{C183D7F6-B498-43B3-948B-1728B52AA6E4}">
                <adec:decorative xmlns:adec="http://schemas.microsoft.com/office/drawing/2017/decorative" val="1"/>
              </a:ext>
            </a:extLst>
          </p:cNvPr>
          <p:cNvSpPr/>
          <p:nvPr/>
        </p:nvSpPr>
        <p:spPr>
          <a:xfrm>
            <a:off x="2570782" y="4398945"/>
            <a:ext cx="1703938" cy="427230"/>
          </a:xfrm>
          <a:prstGeom prst="rect">
            <a:avLst/>
          </a:prstGeom>
          <a:solidFill>
            <a:srgbClr val="0240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dirty="0">
              <a:solidFill>
                <a:schemeClr val="lt1"/>
              </a:solidFill>
              <a:latin typeface="Calibri"/>
              <a:ea typeface="Calibri"/>
              <a:cs typeface="Calibri"/>
              <a:sym typeface="Calibri"/>
            </a:endParaRPr>
          </a:p>
        </p:txBody>
      </p:sp>
      <p:grpSp>
        <p:nvGrpSpPr>
          <p:cNvPr id="2" name="Group 1">
            <a:extLst>
              <a:ext uri="{C183D7F6-B498-43B3-948B-1728B52AA6E4}">
                <adec:decorative xmlns:adec="http://schemas.microsoft.com/office/drawing/2017/decorative" val="1"/>
              </a:ext>
            </a:extLst>
          </p:cNvPr>
          <p:cNvGrpSpPr/>
          <p:nvPr/>
        </p:nvGrpSpPr>
        <p:grpSpPr>
          <a:xfrm>
            <a:off x="2022208" y="3228545"/>
            <a:ext cx="3497396" cy="5171550"/>
            <a:chOff x="2022208" y="3228545"/>
            <a:chExt cx="3497396" cy="5171550"/>
          </a:xfrm>
          <a:solidFill>
            <a:schemeClr val="accent3"/>
          </a:solidFill>
        </p:grpSpPr>
        <p:sp>
          <p:nvSpPr>
            <p:cNvPr id="551" name="Google Shape;551;p26" descr="Decortaive object"/>
            <p:cNvSpPr/>
            <p:nvPr/>
          </p:nvSpPr>
          <p:spPr>
            <a:xfrm>
              <a:off x="2022208" y="3228545"/>
              <a:ext cx="3497396" cy="517155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54" name="Google Shape;554;p26"/>
            <p:cNvSpPr txBox="1"/>
            <p:nvPr/>
          </p:nvSpPr>
          <p:spPr>
            <a:xfrm>
              <a:off x="2570782" y="4498035"/>
              <a:ext cx="1703939" cy="461624"/>
            </a:xfrm>
            <a:prstGeom prst="rect">
              <a:avLst/>
            </a:prstGeom>
            <a:solidFill>
              <a:schemeClr val="tx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sym typeface="Arial"/>
                </a:rPr>
                <a:t>$45,000</a:t>
              </a:r>
              <a:endParaRPr sz="2400" b="1" dirty="0"/>
            </a:p>
          </p:txBody>
        </p:sp>
        <p:sp>
          <p:nvSpPr>
            <p:cNvPr id="557" name="Google Shape;557;p26"/>
            <p:cNvSpPr txBox="1"/>
            <p:nvPr/>
          </p:nvSpPr>
          <p:spPr>
            <a:xfrm>
              <a:off x="2570782" y="5931048"/>
              <a:ext cx="1703939" cy="461624"/>
            </a:xfrm>
            <a:prstGeom prst="rect">
              <a:avLst/>
            </a:prstGeom>
            <a:solidFill>
              <a:schemeClr val="tx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Arial"/>
                  <a:ea typeface="Arial"/>
                  <a:cs typeface="Arial"/>
                  <a:sym typeface="Arial"/>
                </a:rPr>
                <a:t>$5,000</a:t>
              </a:r>
              <a:endParaRPr sz="2400" b="1" dirty="0"/>
            </a:p>
          </p:txBody>
        </p:sp>
        <p:sp>
          <p:nvSpPr>
            <p:cNvPr id="560" name="Google Shape;560;p26"/>
            <p:cNvSpPr txBox="1"/>
            <p:nvPr/>
          </p:nvSpPr>
          <p:spPr>
            <a:xfrm>
              <a:off x="2570782" y="7154540"/>
              <a:ext cx="1703939" cy="461624"/>
            </a:xfrm>
            <a:prstGeom prst="rect">
              <a:avLst/>
            </a:prstGeom>
            <a:solidFill>
              <a:schemeClr val="tx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sym typeface="Arial"/>
                </a:rPr>
                <a:t>$40,000</a:t>
              </a:r>
              <a:endParaRPr sz="2400" b="1" dirty="0"/>
            </a:p>
          </p:txBody>
        </p:sp>
      </p:grpSp>
      <p:sp>
        <p:nvSpPr>
          <p:cNvPr id="504" name="Google Shape;504;p26"/>
          <p:cNvSpPr/>
          <p:nvPr/>
        </p:nvSpPr>
        <p:spPr>
          <a:xfrm>
            <a:off x="8875022" y="3228545"/>
            <a:ext cx="2446982" cy="783746"/>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05" name="Google Shape;505;p26"/>
          <p:cNvSpPr/>
          <p:nvPr/>
        </p:nvSpPr>
        <p:spPr>
          <a:xfrm>
            <a:off x="11445181" y="3228545"/>
            <a:ext cx="2446982" cy="783746"/>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06" name="Google Shape;506;p26"/>
          <p:cNvSpPr/>
          <p:nvPr/>
        </p:nvSpPr>
        <p:spPr>
          <a:xfrm>
            <a:off x="14015341" y="3228545"/>
            <a:ext cx="2446982" cy="783746"/>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07" name="Google Shape;507;p26"/>
          <p:cNvSpPr/>
          <p:nvPr/>
        </p:nvSpPr>
        <p:spPr>
          <a:xfrm>
            <a:off x="6304863" y="4106809"/>
            <a:ext cx="2446982" cy="7837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08" name="Google Shape;508;p26"/>
          <p:cNvSpPr/>
          <p:nvPr/>
        </p:nvSpPr>
        <p:spPr>
          <a:xfrm>
            <a:off x="8875022" y="4106809"/>
            <a:ext cx="2446982" cy="7837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09" name="Google Shape;509;p26"/>
          <p:cNvSpPr/>
          <p:nvPr/>
        </p:nvSpPr>
        <p:spPr>
          <a:xfrm>
            <a:off x="11445181" y="4106809"/>
            <a:ext cx="2446982" cy="7837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10" name="Google Shape;510;p26"/>
          <p:cNvSpPr/>
          <p:nvPr/>
        </p:nvSpPr>
        <p:spPr>
          <a:xfrm>
            <a:off x="14015341" y="4106809"/>
            <a:ext cx="2446982" cy="7837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11" name="Google Shape;511;p26"/>
          <p:cNvSpPr/>
          <p:nvPr/>
        </p:nvSpPr>
        <p:spPr>
          <a:xfrm>
            <a:off x="6302781" y="4985073"/>
            <a:ext cx="2446982" cy="783746"/>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12" name="Google Shape;512;p26"/>
          <p:cNvSpPr/>
          <p:nvPr/>
        </p:nvSpPr>
        <p:spPr>
          <a:xfrm>
            <a:off x="8872940" y="4985073"/>
            <a:ext cx="2446982" cy="783746"/>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13" name="Google Shape;513;p26"/>
          <p:cNvSpPr/>
          <p:nvPr/>
        </p:nvSpPr>
        <p:spPr>
          <a:xfrm>
            <a:off x="11443099" y="4985073"/>
            <a:ext cx="2446982" cy="783746"/>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14" name="Google Shape;514;p26"/>
          <p:cNvSpPr/>
          <p:nvPr/>
        </p:nvSpPr>
        <p:spPr>
          <a:xfrm>
            <a:off x="14013258" y="4985073"/>
            <a:ext cx="2446982" cy="783746"/>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15" name="Google Shape;515;p26"/>
          <p:cNvSpPr/>
          <p:nvPr/>
        </p:nvSpPr>
        <p:spPr>
          <a:xfrm>
            <a:off x="6304565" y="5863337"/>
            <a:ext cx="2446982" cy="7837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16" name="Google Shape;516;p26"/>
          <p:cNvSpPr/>
          <p:nvPr/>
        </p:nvSpPr>
        <p:spPr>
          <a:xfrm>
            <a:off x="8874724" y="5863337"/>
            <a:ext cx="2446982" cy="7837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17" name="Google Shape;517;p26"/>
          <p:cNvSpPr/>
          <p:nvPr/>
        </p:nvSpPr>
        <p:spPr>
          <a:xfrm>
            <a:off x="11444883" y="5863337"/>
            <a:ext cx="2446982" cy="7837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18" name="Google Shape;518;p26"/>
          <p:cNvSpPr/>
          <p:nvPr/>
        </p:nvSpPr>
        <p:spPr>
          <a:xfrm>
            <a:off x="14015042" y="5863337"/>
            <a:ext cx="2446982" cy="7837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19" name="Google Shape;519;p26"/>
          <p:cNvSpPr/>
          <p:nvPr/>
        </p:nvSpPr>
        <p:spPr>
          <a:xfrm>
            <a:off x="6302781" y="6741601"/>
            <a:ext cx="2446982" cy="783746"/>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20" name="Google Shape;520;p26"/>
          <p:cNvSpPr/>
          <p:nvPr/>
        </p:nvSpPr>
        <p:spPr>
          <a:xfrm>
            <a:off x="8872940" y="6741601"/>
            <a:ext cx="2446982" cy="783746"/>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21" name="Google Shape;521;p26"/>
          <p:cNvSpPr/>
          <p:nvPr/>
        </p:nvSpPr>
        <p:spPr>
          <a:xfrm>
            <a:off x="11443099" y="6741601"/>
            <a:ext cx="2446982" cy="783746"/>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22" name="Google Shape;522;p26"/>
          <p:cNvSpPr/>
          <p:nvPr/>
        </p:nvSpPr>
        <p:spPr>
          <a:xfrm>
            <a:off x="14013258" y="6741601"/>
            <a:ext cx="2446982" cy="783746"/>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23" name="Google Shape;523;p26"/>
          <p:cNvSpPr/>
          <p:nvPr/>
        </p:nvSpPr>
        <p:spPr>
          <a:xfrm>
            <a:off x="6302781" y="7616349"/>
            <a:ext cx="2446982" cy="7837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24" name="Google Shape;524;p26"/>
          <p:cNvSpPr/>
          <p:nvPr/>
        </p:nvSpPr>
        <p:spPr>
          <a:xfrm>
            <a:off x="8872940" y="7616349"/>
            <a:ext cx="2446982" cy="7837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25" name="Google Shape;525;p26"/>
          <p:cNvSpPr/>
          <p:nvPr/>
        </p:nvSpPr>
        <p:spPr>
          <a:xfrm>
            <a:off x="11443099" y="7616349"/>
            <a:ext cx="2446982" cy="7837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26" name="Google Shape;526;p26"/>
          <p:cNvSpPr/>
          <p:nvPr/>
        </p:nvSpPr>
        <p:spPr>
          <a:xfrm>
            <a:off x="14013258" y="7616349"/>
            <a:ext cx="2446982" cy="7837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52" name="Google Shape;552;p26"/>
          <p:cNvSpPr txBox="1"/>
          <p:nvPr/>
        </p:nvSpPr>
        <p:spPr>
          <a:xfrm>
            <a:off x="2442209" y="3297747"/>
            <a:ext cx="2815775"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latin typeface="+mn-lt"/>
                <a:ea typeface="Montserrat"/>
                <a:cs typeface="Montserrat"/>
                <a:sym typeface="Montserrat"/>
              </a:rPr>
              <a:t>College</a:t>
            </a:r>
          </a:p>
          <a:p>
            <a:pPr marL="0" marR="0" lvl="0" indent="0" algn="l" rtl="0">
              <a:spcBef>
                <a:spcPts val="0"/>
              </a:spcBef>
              <a:spcAft>
                <a:spcPts val="0"/>
              </a:spcAft>
              <a:buNone/>
            </a:pPr>
            <a:r>
              <a:rPr lang="en-US" sz="2400" b="1" dirty="0">
                <a:latin typeface="+mn-lt"/>
                <a:ea typeface="Montserrat"/>
                <a:cs typeface="Montserrat"/>
                <a:sym typeface="Montserrat"/>
              </a:rPr>
              <a:t>Cost of Attendance</a:t>
            </a:r>
            <a:endParaRPr sz="2400" b="1" dirty="0">
              <a:latin typeface="+mn-lt"/>
            </a:endParaRPr>
          </a:p>
        </p:txBody>
      </p:sp>
      <p:sp>
        <p:nvSpPr>
          <p:cNvPr id="555" name="Google Shape;555;p26"/>
          <p:cNvSpPr txBox="1"/>
          <p:nvPr/>
        </p:nvSpPr>
        <p:spPr>
          <a:xfrm>
            <a:off x="2487853" y="5078370"/>
            <a:ext cx="2815775"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latin typeface="+mn-lt"/>
                <a:ea typeface="Montserrat"/>
                <a:cs typeface="Montserrat"/>
                <a:sym typeface="Montserrat"/>
              </a:rPr>
              <a:t>Student Aid Index (SAI)</a:t>
            </a:r>
            <a:endParaRPr sz="2400" b="1" dirty="0">
              <a:latin typeface="+mn-lt"/>
            </a:endParaRPr>
          </a:p>
        </p:txBody>
      </p:sp>
      <p:sp>
        <p:nvSpPr>
          <p:cNvPr id="558" name="Google Shape;558;p26"/>
          <p:cNvSpPr txBox="1"/>
          <p:nvPr/>
        </p:nvSpPr>
        <p:spPr>
          <a:xfrm>
            <a:off x="2487853" y="6694933"/>
            <a:ext cx="281577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latin typeface="+mn-lt"/>
                <a:ea typeface="Montserrat"/>
                <a:cs typeface="Montserrat"/>
                <a:sym typeface="Montserrat"/>
              </a:rPr>
              <a:t>Total Eligibility</a:t>
            </a:r>
            <a:endParaRPr sz="2400" b="1" dirty="0">
              <a:latin typeface="+mn-lt"/>
            </a:endParaRPr>
          </a:p>
        </p:txBody>
      </p:sp>
      <p:sp>
        <p:nvSpPr>
          <p:cNvPr id="527" name="Google Shape;527;p26"/>
          <p:cNvSpPr txBox="1"/>
          <p:nvPr/>
        </p:nvSpPr>
        <p:spPr>
          <a:xfrm>
            <a:off x="6260243" y="4302921"/>
            <a:ext cx="2735397" cy="3846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lt1"/>
                </a:solidFill>
                <a:latin typeface="+mn-lt"/>
                <a:ea typeface="Montserrat"/>
                <a:cs typeface="Montserrat"/>
                <a:sym typeface="Montserrat"/>
              </a:rPr>
              <a:t>Grants</a:t>
            </a:r>
            <a:r>
              <a:rPr lang="en-US" sz="1900" b="1" dirty="0">
                <a:solidFill>
                  <a:schemeClr val="lt1"/>
                </a:solidFill>
                <a:latin typeface="+mn-lt"/>
                <a:ea typeface="Montserrat"/>
                <a:cs typeface="Montserrat"/>
                <a:sym typeface="Montserrat"/>
              </a:rPr>
              <a:t>/Scholarships</a:t>
            </a:r>
            <a:endParaRPr sz="1900" b="1" dirty="0">
              <a:latin typeface="+mn-lt"/>
            </a:endParaRPr>
          </a:p>
        </p:txBody>
      </p:sp>
      <p:sp>
        <p:nvSpPr>
          <p:cNvPr id="528" name="Google Shape;528;p26"/>
          <p:cNvSpPr txBox="1"/>
          <p:nvPr/>
        </p:nvSpPr>
        <p:spPr>
          <a:xfrm>
            <a:off x="6465756" y="5221299"/>
            <a:ext cx="212103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lt1"/>
                </a:solidFill>
                <a:latin typeface="+mn-lt"/>
                <a:ea typeface="Montserrat"/>
                <a:cs typeface="Montserrat"/>
                <a:sym typeface="Montserrat"/>
              </a:rPr>
              <a:t>Student Loans</a:t>
            </a:r>
            <a:endParaRPr sz="1800" b="1" dirty="0">
              <a:latin typeface="+mn-lt"/>
            </a:endParaRPr>
          </a:p>
        </p:txBody>
      </p:sp>
      <p:sp>
        <p:nvSpPr>
          <p:cNvPr id="529" name="Google Shape;529;p26"/>
          <p:cNvSpPr txBox="1"/>
          <p:nvPr/>
        </p:nvSpPr>
        <p:spPr>
          <a:xfrm>
            <a:off x="6465756" y="6106939"/>
            <a:ext cx="212103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lt1"/>
                </a:solidFill>
                <a:latin typeface="+mn-lt"/>
                <a:ea typeface="Montserrat"/>
                <a:cs typeface="Montserrat"/>
                <a:sym typeface="Montserrat"/>
              </a:rPr>
              <a:t>Work-Study</a:t>
            </a:r>
            <a:endParaRPr sz="1800" b="1" dirty="0">
              <a:latin typeface="+mn-lt"/>
            </a:endParaRPr>
          </a:p>
        </p:txBody>
      </p:sp>
      <p:sp>
        <p:nvSpPr>
          <p:cNvPr id="530" name="Google Shape;530;p26"/>
          <p:cNvSpPr txBox="1"/>
          <p:nvPr/>
        </p:nvSpPr>
        <p:spPr>
          <a:xfrm>
            <a:off x="6418396" y="6979585"/>
            <a:ext cx="212103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lt1"/>
                </a:solidFill>
                <a:latin typeface="+mn-lt"/>
                <a:ea typeface="Montserrat"/>
                <a:cs typeface="Montserrat"/>
                <a:sym typeface="Montserrat"/>
              </a:rPr>
              <a:t>Total</a:t>
            </a:r>
            <a:endParaRPr sz="1800" b="1" dirty="0">
              <a:latin typeface="+mn-lt"/>
            </a:endParaRPr>
          </a:p>
        </p:txBody>
      </p:sp>
      <p:sp>
        <p:nvSpPr>
          <p:cNvPr id="531" name="Google Shape;531;p26"/>
          <p:cNvSpPr txBox="1"/>
          <p:nvPr/>
        </p:nvSpPr>
        <p:spPr>
          <a:xfrm>
            <a:off x="6465756" y="7854333"/>
            <a:ext cx="212103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lt1"/>
                </a:solidFill>
                <a:latin typeface="+mn-lt"/>
                <a:ea typeface="Montserrat"/>
                <a:cs typeface="Montserrat"/>
                <a:sym typeface="Montserrat"/>
              </a:rPr>
              <a:t>Unmet Need</a:t>
            </a:r>
            <a:endParaRPr sz="1800" b="1" dirty="0">
              <a:latin typeface="+mn-lt"/>
            </a:endParaRPr>
          </a:p>
        </p:txBody>
      </p:sp>
      <p:sp>
        <p:nvSpPr>
          <p:cNvPr id="532" name="Google Shape;532;p26"/>
          <p:cNvSpPr txBox="1"/>
          <p:nvPr/>
        </p:nvSpPr>
        <p:spPr>
          <a:xfrm>
            <a:off x="9068899" y="3421459"/>
            <a:ext cx="212103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mn-lt"/>
                <a:ea typeface="Montserrat"/>
                <a:cs typeface="Montserrat"/>
                <a:sym typeface="Montserrat"/>
              </a:rPr>
              <a:t>College A</a:t>
            </a:r>
            <a:endParaRPr sz="2400" b="1" dirty="0">
              <a:latin typeface="+mn-lt"/>
            </a:endParaRPr>
          </a:p>
        </p:txBody>
      </p:sp>
      <p:sp>
        <p:nvSpPr>
          <p:cNvPr id="533" name="Google Shape;533;p26"/>
          <p:cNvSpPr txBox="1"/>
          <p:nvPr/>
        </p:nvSpPr>
        <p:spPr>
          <a:xfrm>
            <a:off x="9116259" y="4344793"/>
            <a:ext cx="2121032"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lt1"/>
                </a:solidFill>
                <a:latin typeface="+mn-lt"/>
                <a:ea typeface="Montserrat"/>
                <a:cs typeface="Montserrat"/>
                <a:sym typeface="Montserrat"/>
              </a:rPr>
              <a:t>$32,500</a:t>
            </a:r>
            <a:endParaRPr sz="2000" b="1" dirty="0">
              <a:latin typeface="+mn-lt"/>
            </a:endParaRPr>
          </a:p>
        </p:txBody>
      </p:sp>
      <p:sp>
        <p:nvSpPr>
          <p:cNvPr id="534" name="Google Shape;534;p26"/>
          <p:cNvSpPr txBox="1"/>
          <p:nvPr/>
        </p:nvSpPr>
        <p:spPr>
          <a:xfrm>
            <a:off x="9116259" y="5221299"/>
            <a:ext cx="2121032"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lt1"/>
                </a:solidFill>
                <a:latin typeface="+mn-lt"/>
                <a:ea typeface="Montserrat"/>
                <a:cs typeface="Montserrat"/>
                <a:sym typeface="Montserrat"/>
              </a:rPr>
              <a:t>$5,500</a:t>
            </a:r>
            <a:endParaRPr sz="2000" b="1" dirty="0">
              <a:latin typeface="+mn-lt"/>
            </a:endParaRPr>
          </a:p>
        </p:txBody>
      </p:sp>
      <p:sp>
        <p:nvSpPr>
          <p:cNvPr id="535" name="Google Shape;535;p26"/>
          <p:cNvSpPr txBox="1"/>
          <p:nvPr/>
        </p:nvSpPr>
        <p:spPr>
          <a:xfrm>
            <a:off x="9116259" y="6106939"/>
            <a:ext cx="2121032"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lt1"/>
                </a:solidFill>
                <a:latin typeface="+mn-lt"/>
                <a:ea typeface="Montserrat"/>
                <a:cs typeface="Montserrat"/>
                <a:sym typeface="Montserrat"/>
              </a:rPr>
              <a:t>$2,000</a:t>
            </a:r>
            <a:endParaRPr sz="2000" b="1" dirty="0">
              <a:latin typeface="+mn-lt"/>
            </a:endParaRPr>
          </a:p>
        </p:txBody>
      </p:sp>
      <p:sp>
        <p:nvSpPr>
          <p:cNvPr id="536" name="Google Shape;536;p26"/>
          <p:cNvSpPr txBox="1"/>
          <p:nvPr/>
        </p:nvSpPr>
        <p:spPr>
          <a:xfrm>
            <a:off x="9068899" y="6979585"/>
            <a:ext cx="2121032"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lt1"/>
                </a:solidFill>
                <a:latin typeface="+mn-lt"/>
                <a:ea typeface="Montserrat"/>
                <a:cs typeface="Montserrat"/>
                <a:sym typeface="Montserrat"/>
              </a:rPr>
              <a:t>$40,000</a:t>
            </a:r>
            <a:endParaRPr sz="2000" b="1" dirty="0">
              <a:latin typeface="+mn-lt"/>
            </a:endParaRPr>
          </a:p>
        </p:txBody>
      </p:sp>
      <p:sp>
        <p:nvSpPr>
          <p:cNvPr id="537" name="Google Shape;537;p26"/>
          <p:cNvSpPr txBox="1"/>
          <p:nvPr/>
        </p:nvSpPr>
        <p:spPr>
          <a:xfrm>
            <a:off x="9116259" y="7854333"/>
            <a:ext cx="2121032"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lt1"/>
                </a:solidFill>
                <a:latin typeface="+mn-lt"/>
                <a:ea typeface="Montserrat"/>
                <a:cs typeface="Montserrat"/>
                <a:sym typeface="Montserrat"/>
              </a:rPr>
              <a:t>$0</a:t>
            </a:r>
            <a:endParaRPr sz="2000" b="1" dirty="0">
              <a:latin typeface="+mn-lt"/>
            </a:endParaRPr>
          </a:p>
        </p:txBody>
      </p:sp>
      <p:sp>
        <p:nvSpPr>
          <p:cNvPr id="538" name="Google Shape;538;p26"/>
          <p:cNvSpPr txBox="1"/>
          <p:nvPr/>
        </p:nvSpPr>
        <p:spPr>
          <a:xfrm>
            <a:off x="11606074" y="3414793"/>
            <a:ext cx="212103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mn-lt"/>
                <a:ea typeface="Montserrat"/>
                <a:cs typeface="Montserrat"/>
                <a:sym typeface="Montserrat"/>
              </a:rPr>
              <a:t>College B</a:t>
            </a:r>
            <a:endParaRPr sz="2400" b="1" dirty="0">
              <a:latin typeface="+mn-lt"/>
            </a:endParaRPr>
          </a:p>
        </p:txBody>
      </p:sp>
      <p:sp>
        <p:nvSpPr>
          <p:cNvPr id="539" name="Google Shape;539;p26"/>
          <p:cNvSpPr txBox="1"/>
          <p:nvPr/>
        </p:nvSpPr>
        <p:spPr>
          <a:xfrm>
            <a:off x="11608519" y="4344793"/>
            <a:ext cx="2121032"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lt1"/>
                </a:solidFill>
                <a:latin typeface="+mn-lt"/>
                <a:ea typeface="Montserrat"/>
                <a:cs typeface="Montserrat"/>
                <a:sym typeface="Montserrat"/>
              </a:rPr>
              <a:t>$25,500</a:t>
            </a:r>
            <a:endParaRPr sz="2000" b="1" dirty="0">
              <a:latin typeface="+mn-lt"/>
            </a:endParaRPr>
          </a:p>
        </p:txBody>
      </p:sp>
      <p:sp>
        <p:nvSpPr>
          <p:cNvPr id="540" name="Google Shape;540;p26"/>
          <p:cNvSpPr txBox="1"/>
          <p:nvPr/>
        </p:nvSpPr>
        <p:spPr>
          <a:xfrm>
            <a:off x="11608519" y="5221299"/>
            <a:ext cx="2121032" cy="400069"/>
          </a:xfrm>
          <a:prstGeom prst="rect">
            <a:avLst/>
          </a:prstGeom>
          <a:solidFill>
            <a:schemeClr val="tx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lt1"/>
                </a:solidFill>
                <a:latin typeface="+mn-lt"/>
                <a:ea typeface="Montserrat"/>
                <a:cs typeface="Montserrat"/>
                <a:sym typeface="Montserrat"/>
              </a:rPr>
              <a:t>$5,500</a:t>
            </a:r>
            <a:endParaRPr sz="2000" b="1" dirty="0">
              <a:latin typeface="+mn-lt"/>
            </a:endParaRPr>
          </a:p>
        </p:txBody>
      </p:sp>
      <p:sp>
        <p:nvSpPr>
          <p:cNvPr id="541" name="Google Shape;541;p26"/>
          <p:cNvSpPr txBox="1"/>
          <p:nvPr/>
        </p:nvSpPr>
        <p:spPr>
          <a:xfrm>
            <a:off x="11608519" y="6106939"/>
            <a:ext cx="2121032"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lt1"/>
                </a:solidFill>
                <a:latin typeface="+mn-lt"/>
                <a:ea typeface="Montserrat"/>
                <a:cs typeface="Montserrat"/>
                <a:sym typeface="Montserrat"/>
              </a:rPr>
              <a:t>$2,000</a:t>
            </a:r>
            <a:endParaRPr sz="2000" b="1" dirty="0">
              <a:latin typeface="+mn-lt"/>
            </a:endParaRPr>
          </a:p>
        </p:txBody>
      </p:sp>
      <p:sp>
        <p:nvSpPr>
          <p:cNvPr id="542" name="Google Shape;542;p26"/>
          <p:cNvSpPr txBox="1"/>
          <p:nvPr/>
        </p:nvSpPr>
        <p:spPr>
          <a:xfrm>
            <a:off x="11561159" y="6979585"/>
            <a:ext cx="2121032" cy="400069"/>
          </a:xfrm>
          <a:prstGeom prst="rect">
            <a:avLst/>
          </a:prstGeom>
          <a:solidFill>
            <a:schemeClr val="tx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lt1"/>
                </a:solidFill>
                <a:latin typeface="+mn-lt"/>
                <a:ea typeface="Montserrat"/>
                <a:cs typeface="Montserrat"/>
                <a:sym typeface="Montserrat"/>
              </a:rPr>
              <a:t>$33,000</a:t>
            </a:r>
            <a:endParaRPr sz="2000" b="1" dirty="0">
              <a:latin typeface="+mn-lt"/>
            </a:endParaRPr>
          </a:p>
        </p:txBody>
      </p:sp>
      <p:sp>
        <p:nvSpPr>
          <p:cNvPr id="543" name="Google Shape;543;p26"/>
          <p:cNvSpPr txBox="1"/>
          <p:nvPr/>
        </p:nvSpPr>
        <p:spPr>
          <a:xfrm>
            <a:off x="11608519" y="7854333"/>
            <a:ext cx="2121032" cy="400069"/>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lt1"/>
                </a:solidFill>
                <a:latin typeface="+mn-lt"/>
                <a:ea typeface="Montserrat"/>
                <a:cs typeface="Montserrat"/>
                <a:sym typeface="Montserrat"/>
              </a:rPr>
              <a:t>$7,000</a:t>
            </a:r>
            <a:endParaRPr sz="2000" b="1" dirty="0">
              <a:latin typeface="+mn-lt"/>
            </a:endParaRPr>
          </a:p>
        </p:txBody>
      </p:sp>
      <p:sp>
        <p:nvSpPr>
          <p:cNvPr id="544" name="Google Shape;544;p26"/>
          <p:cNvSpPr txBox="1"/>
          <p:nvPr/>
        </p:nvSpPr>
        <p:spPr>
          <a:xfrm>
            <a:off x="14144760" y="3404316"/>
            <a:ext cx="212103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mn-lt"/>
                <a:ea typeface="Montserrat"/>
                <a:cs typeface="Montserrat"/>
                <a:sym typeface="Montserrat"/>
              </a:rPr>
              <a:t>College C</a:t>
            </a:r>
            <a:endParaRPr sz="2400" b="1" dirty="0">
              <a:latin typeface="+mn-lt"/>
            </a:endParaRPr>
          </a:p>
        </p:txBody>
      </p:sp>
      <p:sp>
        <p:nvSpPr>
          <p:cNvPr id="545" name="Google Shape;545;p26"/>
          <p:cNvSpPr txBox="1"/>
          <p:nvPr/>
        </p:nvSpPr>
        <p:spPr>
          <a:xfrm>
            <a:off x="14180023" y="4344793"/>
            <a:ext cx="2121032"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lt1"/>
                </a:solidFill>
                <a:latin typeface="+mn-lt"/>
                <a:ea typeface="Montserrat"/>
                <a:cs typeface="Montserrat"/>
                <a:sym typeface="Montserrat"/>
              </a:rPr>
              <a:t>$17,500</a:t>
            </a:r>
            <a:endParaRPr sz="2000" b="1" dirty="0">
              <a:latin typeface="+mn-lt"/>
            </a:endParaRPr>
          </a:p>
        </p:txBody>
      </p:sp>
      <p:sp>
        <p:nvSpPr>
          <p:cNvPr id="546" name="Google Shape;546;p26"/>
          <p:cNvSpPr txBox="1"/>
          <p:nvPr/>
        </p:nvSpPr>
        <p:spPr>
          <a:xfrm>
            <a:off x="14180023" y="5221299"/>
            <a:ext cx="2121032"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lt1"/>
                </a:solidFill>
                <a:latin typeface="+mn-lt"/>
                <a:ea typeface="Montserrat"/>
                <a:cs typeface="Montserrat"/>
                <a:sym typeface="Montserrat"/>
              </a:rPr>
              <a:t>$5,500</a:t>
            </a:r>
            <a:endParaRPr sz="2000" b="1" dirty="0">
              <a:latin typeface="+mn-lt"/>
            </a:endParaRPr>
          </a:p>
        </p:txBody>
      </p:sp>
      <p:sp>
        <p:nvSpPr>
          <p:cNvPr id="547" name="Google Shape;547;p26"/>
          <p:cNvSpPr txBox="1"/>
          <p:nvPr/>
        </p:nvSpPr>
        <p:spPr>
          <a:xfrm>
            <a:off x="14180023" y="6106939"/>
            <a:ext cx="2121032" cy="400069"/>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lt1"/>
                </a:solidFill>
                <a:latin typeface="+mn-lt"/>
                <a:ea typeface="Montserrat"/>
                <a:cs typeface="Montserrat"/>
                <a:sym typeface="Montserrat"/>
              </a:rPr>
              <a:t>$2,000</a:t>
            </a:r>
            <a:endParaRPr sz="2000" b="1" dirty="0">
              <a:latin typeface="+mn-lt"/>
            </a:endParaRPr>
          </a:p>
        </p:txBody>
      </p:sp>
      <p:sp>
        <p:nvSpPr>
          <p:cNvPr id="548" name="Google Shape;548;p26"/>
          <p:cNvSpPr txBox="1"/>
          <p:nvPr/>
        </p:nvSpPr>
        <p:spPr>
          <a:xfrm>
            <a:off x="14132664" y="6979585"/>
            <a:ext cx="2121032"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lt1"/>
                </a:solidFill>
                <a:latin typeface="+mn-lt"/>
                <a:ea typeface="Montserrat"/>
                <a:cs typeface="Montserrat"/>
                <a:sym typeface="Montserrat"/>
              </a:rPr>
              <a:t>$25,000</a:t>
            </a:r>
            <a:endParaRPr sz="2000" b="1" dirty="0">
              <a:latin typeface="+mn-lt"/>
            </a:endParaRPr>
          </a:p>
        </p:txBody>
      </p:sp>
      <p:sp>
        <p:nvSpPr>
          <p:cNvPr id="549" name="Google Shape;549;p26"/>
          <p:cNvSpPr txBox="1"/>
          <p:nvPr/>
        </p:nvSpPr>
        <p:spPr>
          <a:xfrm>
            <a:off x="14180023" y="7854333"/>
            <a:ext cx="2121032"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lt1"/>
                </a:solidFill>
                <a:latin typeface="+mn-lt"/>
                <a:ea typeface="Montserrat"/>
                <a:cs typeface="Montserrat"/>
                <a:sym typeface="Montserrat"/>
              </a:rPr>
              <a:t>$15,000</a:t>
            </a:r>
            <a:endParaRPr sz="2000" b="1" dirty="0">
              <a:latin typeface="+mn-lt"/>
            </a:endParaRPr>
          </a:p>
        </p:txBody>
      </p:sp>
      <p:sp>
        <p:nvSpPr>
          <p:cNvPr id="9" name="Slide Number Placeholder 8">
            <a:extLst>
              <a:ext uri="{FF2B5EF4-FFF2-40B4-BE49-F238E27FC236}">
                <a16:creationId xmlns:a16="http://schemas.microsoft.com/office/drawing/2014/main" id="{E5AA8B83-5F93-5C2D-CECA-268519DEB88E}"/>
              </a:ext>
            </a:extLst>
          </p:cNvPr>
          <p:cNvSpPr>
            <a:spLocks noGrp="1"/>
          </p:cNvSpPr>
          <p:nvPr>
            <p:ph type="sldNum" sz="quarter" idx="12"/>
          </p:nvPr>
        </p:nvSpPr>
        <p:spPr/>
        <p:txBody>
          <a:bodyPr/>
          <a:lstStyle/>
          <a:p>
            <a:fld id="{014AA8A5-7719-4F92-936C-1878CA4626DE}" type="slidenum">
              <a:rPr lang="en-US" smtClean="0"/>
              <a:t>29</a:t>
            </a:fld>
            <a:endParaRPr lang="en-US"/>
          </a:p>
        </p:txBody>
      </p:sp>
      <p:sp>
        <p:nvSpPr>
          <p:cNvPr id="10" name="Footer Placeholder 9">
            <a:extLst>
              <a:ext uri="{FF2B5EF4-FFF2-40B4-BE49-F238E27FC236}">
                <a16:creationId xmlns:a16="http://schemas.microsoft.com/office/drawing/2014/main" id="{9E315929-1660-83E3-8699-9A638161FFE5}"/>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Your Presenter Today"/>
          <p:cNvSpPr txBox="1">
            <a:spLocks noGrp="1"/>
          </p:cNvSpPr>
          <p:nvPr>
            <p:ph type="title"/>
          </p:nvPr>
        </p:nvSpPr>
        <p:spPr>
          <a:xfrm>
            <a:off x="561209" y="547688"/>
            <a:ext cx="17321978" cy="1988345"/>
          </a:xfr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lvl="0"/>
            <a:r>
              <a:rPr lang="en-US" noProof="0" dirty="0">
                <a:sym typeface="Arial"/>
              </a:rPr>
              <a:t>How to Participate</a:t>
            </a:r>
          </a:p>
        </p:txBody>
      </p:sp>
      <p:grpSp>
        <p:nvGrpSpPr>
          <p:cNvPr id="2" name="Group 1" descr="Zoom webinar menu"/>
          <p:cNvGrpSpPr/>
          <p:nvPr/>
        </p:nvGrpSpPr>
        <p:grpSpPr>
          <a:xfrm>
            <a:off x="1716839" y="3252380"/>
            <a:ext cx="15445746" cy="5399251"/>
            <a:chOff x="5198594" y="4201949"/>
            <a:chExt cx="8330430" cy="2766430"/>
          </a:xfrm>
        </p:grpSpPr>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98594" y="4201949"/>
              <a:ext cx="7815488" cy="358444"/>
            </a:xfrm>
            <a:prstGeom prst="rect">
              <a:avLst/>
            </a:prstGeom>
          </p:spPr>
        </p:pic>
        <p:sp>
          <p:nvSpPr>
            <p:cNvPr id="11" name="Content Placeholder 2"/>
            <p:cNvSpPr txBox="1">
              <a:spLocks/>
            </p:cNvSpPr>
            <p:nvPr/>
          </p:nvSpPr>
          <p:spPr>
            <a:xfrm>
              <a:off x="5198594" y="5318063"/>
              <a:ext cx="2113023" cy="444313"/>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tLang="en-US" sz="2400" kern="0" dirty="0">
                  <a:cs typeface="Arial" panose="020B0604020202020204" pitchFamily="34" charset="0"/>
                </a:rPr>
                <a:t>The </a:t>
              </a:r>
              <a:r>
                <a:rPr lang="en-US" altLang="en-US" sz="2400" i="1" kern="0" dirty="0">
                  <a:cs typeface="Arial" panose="020B0604020202020204" pitchFamily="34" charset="0"/>
                </a:rPr>
                <a:t>Audio Settings </a:t>
              </a:r>
              <a:r>
                <a:rPr lang="en-US" altLang="en-US" sz="2400" kern="0" dirty="0">
                  <a:cs typeface="Arial" panose="020B0604020202020204" pitchFamily="34" charset="0"/>
                </a:rPr>
                <a:t>allow you to control the volume levels</a:t>
              </a:r>
            </a:p>
          </p:txBody>
        </p:sp>
        <p:sp>
          <p:nvSpPr>
            <p:cNvPr id="12" name="Content Placeholder 2"/>
            <p:cNvSpPr txBox="1">
              <a:spLocks/>
            </p:cNvSpPr>
            <p:nvPr/>
          </p:nvSpPr>
          <p:spPr>
            <a:xfrm>
              <a:off x="6800244" y="6499409"/>
              <a:ext cx="2222115" cy="444313"/>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tLang="en-US" sz="2400" dirty="0"/>
                <a:t>The</a:t>
              </a:r>
              <a:r>
                <a:rPr lang="en-US" altLang="en-US" sz="2400" kern="0" dirty="0"/>
                <a:t> </a:t>
              </a:r>
              <a:r>
                <a:rPr lang="en-US" altLang="en-US" sz="2400" i="1" kern="0" dirty="0"/>
                <a:t>Chat</a:t>
              </a:r>
              <a:r>
                <a:rPr lang="en-US" altLang="en-US" sz="2400" kern="0" dirty="0"/>
                <a:t> feature is disabled. To communicate with the host, please use the</a:t>
              </a:r>
              <a:r>
                <a:rPr lang="en-US" altLang="en-US" sz="2400" i="1" kern="0" dirty="0"/>
                <a:t> Q&amp;A </a:t>
              </a:r>
              <a:r>
                <a:rPr lang="en-US" altLang="en-US" sz="2400" kern="0" dirty="0"/>
                <a:t>section</a:t>
              </a:r>
            </a:p>
          </p:txBody>
        </p:sp>
        <p:sp>
          <p:nvSpPr>
            <p:cNvPr id="14" name="Content Placeholder 2"/>
            <p:cNvSpPr txBox="1">
              <a:spLocks/>
            </p:cNvSpPr>
            <p:nvPr/>
          </p:nvSpPr>
          <p:spPr>
            <a:xfrm>
              <a:off x="9902619" y="6524066"/>
              <a:ext cx="1688715" cy="444313"/>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tLang="en-US" sz="2400" kern="0" dirty="0"/>
                <a:t>Have a question during the webinar? Type it in the </a:t>
              </a:r>
              <a:r>
                <a:rPr lang="en-US" altLang="en-US" sz="2400" i="1" kern="0" dirty="0"/>
                <a:t>Q&amp;A</a:t>
              </a:r>
              <a:r>
                <a:rPr lang="en-US" altLang="en-US" sz="2400" kern="0" dirty="0"/>
                <a:t> section</a:t>
              </a:r>
            </a:p>
          </p:txBody>
        </p:sp>
        <p:sp>
          <p:nvSpPr>
            <p:cNvPr id="15" name="Content Placeholder 2"/>
            <p:cNvSpPr txBox="1">
              <a:spLocks/>
            </p:cNvSpPr>
            <p:nvPr/>
          </p:nvSpPr>
          <p:spPr>
            <a:xfrm>
              <a:off x="12339256" y="5318062"/>
              <a:ext cx="1189768" cy="444313"/>
            </a:xfrm>
            <a:prstGeom prst="rect">
              <a:avLst/>
            </a:prstGeom>
          </p:spPr>
          <p:txBody>
            <a:bodyPr wrap="square" lIns="0" tIns="0" rIns="0" bIns="0">
              <a:norm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tLang="en-US" sz="2400" kern="0" dirty="0"/>
                <a:t>Click </a:t>
              </a:r>
              <a:r>
                <a:rPr lang="en-US" altLang="en-US" sz="2400" i="1" kern="0" dirty="0"/>
                <a:t>Leave</a:t>
              </a:r>
              <a:r>
                <a:rPr lang="en-US" altLang="en-US" sz="2400" kern="0" dirty="0"/>
                <a:t> to exit the webinar</a:t>
              </a:r>
            </a:p>
          </p:txBody>
        </p:sp>
        <p:cxnSp>
          <p:nvCxnSpPr>
            <p:cNvPr id="16" name="Straight Arrow Connector 15"/>
            <p:cNvCxnSpPr/>
            <p:nvPr/>
          </p:nvCxnSpPr>
          <p:spPr>
            <a:xfrm>
              <a:off x="5744308" y="4568802"/>
              <a:ext cx="0" cy="63988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2754708" y="4568802"/>
              <a:ext cx="0" cy="63988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7474652" y="4571741"/>
              <a:ext cx="990600" cy="178288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9659507" y="4568802"/>
              <a:ext cx="824330" cy="193060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1" name="Content Placeholder 2"/>
            <p:cNvSpPr txBox="1">
              <a:spLocks/>
            </p:cNvSpPr>
            <p:nvPr/>
          </p:nvSpPr>
          <p:spPr>
            <a:xfrm>
              <a:off x="10316308" y="5214040"/>
              <a:ext cx="1850902" cy="909047"/>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tLang="en-US" sz="2400" kern="0" dirty="0"/>
                <a:t>Use the </a:t>
              </a:r>
              <a:r>
                <a:rPr lang="en-US" altLang="en-US" sz="2400" i="1" kern="0" dirty="0"/>
                <a:t>Live Transcript </a:t>
              </a:r>
              <a:r>
                <a:rPr lang="en-US" altLang="en-US" sz="2400" kern="0" dirty="0"/>
                <a:t>feature if you want to see closed captions</a:t>
              </a:r>
            </a:p>
          </p:txBody>
        </p:sp>
        <p:cxnSp>
          <p:nvCxnSpPr>
            <p:cNvPr id="22" name="Straight Arrow Connector 21"/>
            <p:cNvCxnSpPr/>
            <p:nvPr/>
          </p:nvCxnSpPr>
          <p:spPr>
            <a:xfrm flipH="1">
              <a:off x="10392509" y="4568802"/>
              <a:ext cx="4527" cy="63988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sp>
        <p:nvSpPr>
          <p:cNvPr id="10" name="Slide Number Placeholder 9">
            <a:extLst>
              <a:ext uri="{FF2B5EF4-FFF2-40B4-BE49-F238E27FC236}">
                <a16:creationId xmlns:a16="http://schemas.microsoft.com/office/drawing/2014/main" id="{4D76D270-E4F2-59F5-2965-D591B5A375BB}"/>
              </a:ext>
            </a:extLst>
          </p:cNvPr>
          <p:cNvSpPr>
            <a:spLocks noGrp="1"/>
          </p:cNvSpPr>
          <p:nvPr>
            <p:ph type="sldNum" sz="quarter" idx="12"/>
          </p:nvPr>
        </p:nvSpPr>
        <p:spPr/>
        <p:txBody>
          <a:bodyPr/>
          <a:lstStyle/>
          <a:p>
            <a:fld id="{014AA8A5-7719-4F92-936C-1878CA4626DE}" type="slidenum">
              <a:rPr lang="en-US" smtClean="0"/>
              <a:t>3</a:t>
            </a:fld>
            <a:endParaRPr lang="en-US"/>
          </a:p>
        </p:txBody>
      </p:sp>
      <p:sp>
        <p:nvSpPr>
          <p:cNvPr id="23" name="Footer Placeholder 22">
            <a:extLst>
              <a:ext uri="{FF2B5EF4-FFF2-40B4-BE49-F238E27FC236}">
                <a16:creationId xmlns:a16="http://schemas.microsoft.com/office/drawing/2014/main" id="{6F51B94D-A443-86AE-EA6C-8C6929F59BA1}"/>
              </a:ext>
            </a:extLst>
          </p:cNvPr>
          <p:cNvSpPr>
            <a:spLocks noGrp="1"/>
          </p:cNvSpPr>
          <p:nvPr>
            <p:ph type="ftr" sz="quarter" idx="11"/>
          </p:nvPr>
        </p:nvSpPr>
        <p:spPr/>
        <p:txBody>
          <a:bodyPr/>
          <a:lstStyle/>
          <a:p>
            <a:r>
              <a:rPr lang="en-US" dirty="0"/>
              <a:t>MEFA Massachusetts Educational Financing Authority and MEFA are registered service marks of the Massachusetts Educational Financing Authority. © 2024 MEFA. ALL RIGHTS RESERVED.</a:t>
            </a:r>
          </a:p>
        </p:txBody>
      </p:sp>
    </p:spTree>
    <p:extLst>
      <p:ext uri="{BB962C8B-B14F-4D97-AF65-F5344CB8AC3E}">
        <p14:creationId xmlns:p14="http://schemas.microsoft.com/office/powerpoint/2010/main" val="2428970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64"/>
        <p:cNvGrpSpPr/>
        <p:nvPr/>
      </p:nvGrpSpPr>
      <p:grpSpPr>
        <a:xfrm>
          <a:off x="0" y="0"/>
          <a:ext cx="0" cy="0"/>
          <a:chOff x="0" y="0"/>
          <a:chExt cx="0" cy="0"/>
        </a:xfrm>
      </p:grpSpPr>
      <p:sp>
        <p:nvSpPr>
          <p:cNvPr id="624" name="Google Shape;624;p27"/>
          <p:cNvSpPr txBox="1">
            <a:spLocks noGrp="1"/>
          </p:cNvSpPr>
          <p:nvPr>
            <p:ph type="title"/>
          </p:nvPr>
        </p:nvSpPr>
        <p:spPr>
          <a:xfrm>
            <a:off x="561209" y="547688"/>
            <a:ext cx="17321978" cy="1988345"/>
          </a:xfr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lvl="0"/>
            <a:r>
              <a:rPr lang="en-US" noProof="0" dirty="0">
                <a:sym typeface="Montserrat"/>
              </a:rPr>
              <a:t>Offer Letters: Types Can Vary</a:t>
            </a:r>
            <a:endParaRPr lang="en-US" noProof="0" dirty="0">
              <a:sym typeface="Arial"/>
            </a:endParaRPr>
          </a:p>
        </p:txBody>
      </p:sp>
      <p:sp>
        <p:nvSpPr>
          <p:cNvPr id="583" name="Google Shape;583;p27">
            <a:extLst>
              <a:ext uri="{C183D7F6-B498-43B3-948B-1728B52AA6E4}">
                <adec:decorative xmlns:adec="http://schemas.microsoft.com/office/drawing/2017/decorative" val="1"/>
              </a:ext>
            </a:extLst>
          </p:cNvPr>
          <p:cNvSpPr/>
          <p:nvPr/>
        </p:nvSpPr>
        <p:spPr>
          <a:xfrm>
            <a:off x="11443099" y="6741601"/>
            <a:ext cx="2446982" cy="7837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65" name="Google Shape;565;p27"/>
          <p:cNvSpPr/>
          <p:nvPr/>
        </p:nvSpPr>
        <p:spPr>
          <a:xfrm>
            <a:off x="6304863" y="3228545"/>
            <a:ext cx="2446982" cy="7837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66" name="Google Shape;566;p27"/>
          <p:cNvSpPr/>
          <p:nvPr/>
        </p:nvSpPr>
        <p:spPr>
          <a:xfrm>
            <a:off x="8875022" y="3228545"/>
            <a:ext cx="2446982" cy="7837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67" name="Google Shape;567;p27"/>
          <p:cNvSpPr/>
          <p:nvPr/>
        </p:nvSpPr>
        <p:spPr>
          <a:xfrm>
            <a:off x="11445181" y="3228545"/>
            <a:ext cx="2446982" cy="7837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68" name="Google Shape;568;p27"/>
          <p:cNvSpPr/>
          <p:nvPr/>
        </p:nvSpPr>
        <p:spPr>
          <a:xfrm>
            <a:off x="14015341" y="3228545"/>
            <a:ext cx="2446982" cy="7837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69" name="Google Shape;569;p27"/>
          <p:cNvSpPr/>
          <p:nvPr/>
        </p:nvSpPr>
        <p:spPr>
          <a:xfrm>
            <a:off x="6304863" y="4106809"/>
            <a:ext cx="2446982" cy="783746"/>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70" name="Google Shape;570;p27"/>
          <p:cNvSpPr/>
          <p:nvPr/>
        </p:nvSpPr>
        <p:spPr>
          <a:xfrm>
            <a:off x="8875022" y="4106809"/>
            <a:ext cx="2446982" cy="783746"/>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71" name="Google Shape;571;p27"/>
          <p:cNvSpPr/>
          <p:nvPr/>
        </p:nvSpPr>
        <p:spPr>
          <a:xfrm>
            <a:off x="11445181" y="4106809"/>
            <a:ext cx="2446982" cy="783746"/>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72" name="Google Shape;572;p27"/>
          <p:cNvSpPr/>
          <p:nvPr/>
        </p:nvSpPr>
        <p:spPr>
          <a:xfrm>
            <a:off x="14015341" y="4106809"/>
            <a:ext cx="2446982" cy="783746"/>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73" name="Google Shape;573;p27"/>
          <p:cNvSpPr/>
          <p:nvPr/>
        </p:nvSpPr>
        <p:spPr>
          <a:xfrm>
            <a:off x="6302781" y="4985073"/>
            <a:ext cx="2446982" cy="7837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74" name="Google Shape;574;p27"/>
          <p:cNvSpPr/>
          <p:nvPr/>
        </p:nvSpPr>
        <p:spPr>
          <a:xfrm>
            <a:off x="8872940" y="4985073"/>
            <a:ext cx="2446982" cy="7837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75" name="Google Shape;575;p27"/>
          <p:cNvSpPr/>
          <p:nvPr/>
        </p:nvSpPr>
        <p:spPr>
          <a:xfrm>
            <a:off x="11443099" y="4985073"/>
            <a:ext cx="2446982" cy="7837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76" name="Google Shape;576;p27"/>
          <p:cNvSpPr/>
          <p:nvPr/>
        </p:nvSpPr>
        <p:spPr>
          <a:xfrm>
            <a:off x="14013258" y="4985073"/>
            <a:ext cx="2446982" cy="7837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77" name="Google Shape;577;p27"/>
          <p:cNvSpPr/>
          <p:nvPr/>
        </p:nvSpPr>
        <p:spPr>
          <a:xfrm>
            <a:off x="6304565" y="5863337"/>
            <a:ext cx="2446982" cy="783746"/>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78" name="Google Shape;578;p27"/>
          <p:cNvSpPr/>
          <p:nvPr/>
        </p:nvSpPr>
        <p:spPr>
          <a:xfrm>
            <a:off x="8874724" y="5863337"/>
            <a:ext cx="2446982" cy="783746"/>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79" name="Google Shape;579;p27"/>
          <p:cNvSpPr/>
          <p:nvPr/>
        </p:nvSpPr>
        <p:spPr>
          <a:xfrm>
            <a:off x="11444883" y="5863337"/>
            <a:ext cx="2446982" cy="783746"/>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80" name="Google Shape;580;p27"/>
          <p:cNvSpPr/>
          <p:nvPr/>
        </p:nvSpPr>
        <p:spPr>
          <a:xfrm>
            <a:off x="14015042" y="5863337"/>
            <a:ext cx="2446982" cy="783746"/>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81" name="Google Shape;581;p27"/>
          <p:cNvSpPr/>
          <p:nvPr/>
        </p:nvSpPr>
        <p:spPr>
          <a:xfrm>
            <a:off x="6302781" y="6741601"/>
            <a:ext cx="2446982" cy="7837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82" name="Google Shape;582;p27"/>
          <p:cNvSpPr/>
          <p:nvPr/>
        </p:nvSpPr>
        <p:spPr>
          <a:xfrm>
            <a:off x="8872940" y="6741601"/>
            <a:ext cx="2446982" cy="7837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84" name="Google Shape;584;p27"/>
          <p:cNvSpPr/>
          <p:nvPr/>
        </p:nvSpPr>
        <p:spPr>
          <a:xfrm>
            <a:off x="14013258" y="6741601"/>
            <a:ext cx="2446982" cy="7837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85" name="Google Shape;585;p27"/>
          <p:cNvSpPr/>
          <p:nvPr/>
        </p:nvSpPr>
        <p:spPr>
          <a:xfrm>
            <a:off x="6302781" y="7616349"/>
            <a:ext cx="2446982" cy="783746"/>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86" name="Google Shape;586;p27"/>
          <p:cNvSpPr/>
          <p:nvPr/>
        </p:nvSpPr>
        <p:spPr>
          <a:xfrm>
            <a:off x="8872940" y="7616349"/>
            <a:ext cx="2446982" cy="783746"/>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87" name="Google Shape;587;p27"/>
          <p:cNvSpPr/>
          <p:nvPr/>
        </p:nvSpPr>
        <p:spPr>
          <a:xfrm>
            <a:off x="11443099" y="7616349"/>
            <a:ext cx="2446982" cy="783746"/>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588" name="Google Shape;588;p27"/>
          <p:cNvSpPr/>
          <p:nvPr/>
        </p:nvSpPr>
        <p:spPr>
          <a:xfrm>
            <a:off x="14013258" y="7616349"/>
            <a:ext cx="2446982" cy="783746"/>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605" name="Google Shape;605;p27"/>
          <p:cNvSpPr txBox="1"/>
          <p:nvPr/>
        </p:nvSpPr>
        <p:spPr>
          <a:xfrm>
            <a:off x="11561159" y="6979585"/>
            <a:ext cx="212103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mn-lt"/>
                <a:ea typeface="Montserrat"/>
                <a:cs typeface="Montserrat"/>
                <a:sym typeface="Montserrat"/>
              </a:rPr>
              <a:t>$35,000</a:t>
            </a:r>
            <a:endParaRPr sz="2400" b="1" dirty="0">
              <a:latin typeface="+mn-lt"/>
            </a:endParaRPr>
          </a:p>
        </p:txBody>
      </p:sp>
      <p:sp>
        <p:nvSpPr>
          <p:cNvPr id="625" name="Google Shape;625;p27"/>
          <p:cNvSpPr/>
          <p:nvPr/>
        </p:nvSpPr>
        <p:spPr>
          <a:xfrm>
            <a:off x="8872940" y="2350281"/>
            <a:ext cx="2446982" cy="783746"/>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626" name="Google Shape;626;p27"/>
          <p:cNvSpPr/>
          <p:nvPr/>
        </p:nvSpPr>
        <p:spPr>
          <a:xfrm>
            <a:off x="11443099" y="2350281"/>
            <a:ext cx="2446982" cy="783746"/>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627" name="Google Shape;627;p27"/>
          <p:cNvSpPr/>
          <p:nvPr/>
        </p:nvSpPr>
        <p:spPr>
          <a:xfrm>
            <a:off x="14013258" y="2350281"/>
            <a:ext cx="2446982" cy="783746"/>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621" name="Google Shape;621;p27">
            <a:extLst>
              <a:ext uri="{C183D7F6-B498-43B3-948B-1728B52AA6E4}">
                <adec:decorative xmlns:adec="http://schemas.microsoft.com/office/drawing/2017/decorative" val="1"/>
              </a:ext>
            </a:extLst>
          </p:cNvPr>
          <p:cNvSpPr/>
          <p:nvPr/>
        </p:nvSpPr>
        <p:spPr>
          <a:xfrm>
            <a:off x="2570782" y="7140980"/>
            <a:ext cx="1703938" cy="427230"/>
          </a:xfrm>
          <a:prstGeom prst="rect">
            <a:avLst/>
          </a:prstGeom>
          <a:solidFill>
            <a:srgbClr val="6CAF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dirty="0">
              <a:solidFill>
                <a:schemeClr val="lt1"/>
              </a:solidFill>
              <a:latin typeface="Calibri"/>
              <a:ea typeface="Calibri"/>
              <a:cs typeface="Calibri"/>
              <a:sym typeface="Calibri"/>
            </a:endParaRPr>
          </a:p>
        </p:txBody>
      </p:sp>
      <p:sp>
        <p:nvSpPr>
          <p:cNvPr id="618" name="Google Shape;618;p27">
            <a:extLst>
              <a:ext uri="{C183D7F6-B498-43B3-948B-1728B52AA6E4}">
                <adec:decorative xmlns:adec="http://schemas.microsoft.com/office/drawing/2017/decorative" val="1"/>
              </a:ext>
            </a:extLst>
          </p:cNvPr>
          <p:cNvSpPr/>
          <p:nvPr/>
        </p:nvSpPr>
        <p:spPr>
          <a:xfrm>
            <a:off x="2570782" y="5917488"/>
            <a:ext cx="1703938" cy="427230"/>
          </a:xfrm>
          <a:prstGeom prst="rect">
            <a:avLst/>
          </a:prstGeom>
          <a:solidFill>
            <a:srgbClr val="D56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dirty="0">
              <a:solidFill>
                <a:schemeClr val="lt1"/>
              </a:solidFill>
              <a:latin typeface="Calibri"/>
              <a:ea typeface="Calibri"/>
              <a:cs typeface="Calibri"/>
              <a:sym typeface="Calibri"/>
            </a:endParaRPr>
          </a:p>
        </p:txBody>
      </p:sp>
      <p:sp>
        <p:nvSpPr>
          <p:cNvPr id="615" name="Google Shape;615;p27">
            <a:extLst>
              <a:ext uri="{C183D7F6-B498-43B3-948B-1728B52AA6E4}">
                <adec:decorative xmlns:adec="http://schemas.microsoft.com/office/drawing/2017/decorative" val="1"/>
              </a:ext>
            </a:extLst>
          </p:cNvPr>
          <p:cNvSpPr/>
          <p:nvPr/>
        </p:nvSpPr>
        <p:spPr>
          <a:xfrm>
            <a:off x="2570782" y="4398945"/>
            <a:ext cx="1703938" cy="427230"/>
          </a:xfrm>
          <a:prstGeom prst="rect">
            <a:avLst/>
          </a:prstGeom>
          <a:solidFill>
            <a:srgbClr val="0240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dirty="0">
              <a:solidFill>
                <a:schemeClr val="lt1"/>
              </a:solidFill>
              <a:latin typeface="Calibri"/>
              <a:ea typeface="Calibri"/>
              <a:cs typeface="Calibri"/>
              <a:sym typeface="Calibri"/>
            </a:endParaRPr>
          </a:p>
        </p:txBody>
      </p:sp>
      <p:grpSp>
        <p:nvGrpSpPr>
          <p:cNvPr id="2" name="Group 1">
            <a:extLst>
              <a:ext uri="{C183D7F6-B498-43B3-948B-1728B52AA6E4}">
                <adec:decorative xmlns:adec="http://schemas.microsoft.com/office/drawing/2017/decorative" val="1"/>
              </a:ext>
            </a:extLst>
          </p:cNvPr>
          <p:cNvGrpSpPr/>
          <p:nvPr/>
        </p:nvGrpSpPr>
        <p:grpSpPr>
          <a:xfrm>
            <a:off x="2022208" y="3228545"/>
            <a:ext cx="3497396" cy="5171550"/>
            <a:chOff x="2022208" y="3228545"/>
            <a:chExt cx="3497396" cy="5171550"/>
          </a:xfrm>
          <a:solidFill>
            <a:schemeClr val="bg2"/>
          </a:solidFill>
        </p:grpSpPr>
        <p:sp>
          <p:nvSpPr>
            <p:cNvPr id="613" name="Google Shape;613;p27" descr="Decortaive object"/>
            <p:cNvSpPr/>
            <p:nvPr/>
          </p:nvSpPr>
          <p:spPr>
            <a:xfrm>
              <a:off x="2022208" y="3228545"/>
              <a:ext cx="3497396" cy="517155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b="1" dirty="0">
                <a:solidFill>
                  <a:schemeClr val="lt1"/>
                </a:solidFill>
                <a:latin typeface="Calibri"/>
                <a:ea typeface="Calibri"/>
                <a:cs typeface="Calibri"/>
                <a:sym typeface="Calibri"/>
              </a:endParaRPr>
            </a:p>
          </p:txBody>
        </p:sp>
        <p:sp>
          <p:nvSpPr>
            <p:cNvPr id="616" name="Google Shape;616;p27"/>
            <p:cNvSpPr txBox="1"/>
            <p:nvPr/>
          </p:nvSpPr>
          <p:spPr>
            <a:xfrm>
              <a:off x="2570782" y="4412505"/>
              <a:ext cx="1703939" cy="461624"/>
            </a:xfrm>
            <a:prstGeom prst="rect">
              <a:avLst/>
            </a:prstGeom>
            <a:solidFill>
              <a:schemeClr val="tx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lt1"/>
                  </a:solidFill>
                  <a:latin typeface="Arial"/>
                  <a:ea typeface="Arial"/>
                  <a:cs typeface="Arial"/>
                  <a:sym typeface="Arial"/>
                </a:rPr>
                <a:t>$</a:t>
              </a:r>
              <a:r>
                <a:rPr lang="en-US" sz="2400" b="1" dirty="0">
                  <a:solidFill>
                    <a:schemeClr val="lt1"/>
                  </a:solidFill>
                  <a:sym typeface="Arial"/>
                </a:rPr>
                <a:t>45,000</a:t>
              </a:r>
              <a:endParaRPr sz="2400" b="1" dirty="0"/>
            </a:p>
          </p:txBody>
        </p:sp>
        <p:sp>
          <p:nvSpPr>
            <p:cNvPr id="619" name="Google Shape;619;p27"/>
            <p:cNvSpPr txBox="1"/>
            <p:nvPr/>
          </p:nvSpPr>
          <p:spPr>
            <a:xfrm>
              <a:off x="2570782" y="5931048"/>
              <a:ext cx="1703939" cy="461624"/>
            </a:xfrm>
            <a:prstGeom prst="rect">
              <a:avLst/>
            </a:prstGeom>
            <a:solidFill>
              <a:schemeClr val="tx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sym typeface="Arial"/>
                </a:rPr>
                <a:t>$5,000</a:t>
              </a:r>
              <a:endParaRPr sz="2400" b="1" dirty="0"/>
            </a:p>
          </p:txBody>
        </p:sp>
        <p:sp>
          <p:nvSpPr>
            <p:cNvPr id="622" name="Google Shape;622;p27"/>
            <p:cNvSpPr txBox="1"/>
            <p:nvPr/>
          </p:nvSpPr>
          <p:spPr>
            <a:xfrm>
              <a:off x="2570782" y="7138182"/>
              <a:ext cx="1703939" cy="461624"/>
            </a:xfrm>
            <a:prstGeom prst="rect">
              <a:avLst/>
            </a:prstGeom>
            <a:solidFill>
              <a:schemeClr val="tx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Arial"/>
                  <a:ea typeface="Arial"/>
                  <a:cs typeface="Arial"/>
                  <a:sym typeface="Arial"/>
                </a:rPr>
                <a:t>$</a:t>
              </a:r>
              <a:r>
                <a:rPr lang="en-US" sz="2400" b="1" dirty="0">
                  <a:solidFill>
                    <a:schemeClr val="lt1"/>
                  </a:solidFill>
                  <a:sym typeface="Arial"/>
                </a:rPr>
                <a:t>40,000</a:t>
              </a:r>
              <a:endParaRPr sz="2400" b="1" dirty="0"/>
            </a:p>
          </p:txBody>
        </p:sp>
      </p:grpSp>
      <p:sp>
        <p:nvSpPr>
          <p:cNvPr id="614" name="Google Shape;614;p27"/>
          <p:cNvSpPr txBox="1"/>
          <p:nvPr/>
        </p:nvSpPr>
        <p:spPr>
          <a:xfrm>
            <a:off x="2487852" y="3254262"/>
            <a:ext cx="2815775"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latin typeface="+mn-lt"/>
                <a:ea typeface="Montserrat"/>
                <a:cs typeface="Montserrat"/>
                <a:sym typeface="Montserrat"/>
              </a:rPr>
              <a:t>College</a:t>
            </a:r>
            <a:endParaRPr sz="2400" b="1" dirty="0">
              <a:latin typeface="+mn-lt"/>
            </a:endParaRPr>
          </a:p>
          <a:p>
            <a:pPr marL="0" marR="0" lvl="0" indent="0" algn="l" rtl="0">
              <a:spcBef>
                <a:spcPts val="0"/>
              </a:spcBef>
              <a:spcAft>
                <a:spcPts val="0"/>
              </a:spcAft>
              <a:buNone/>
            </a:pPr>
            <a:r>
              <a:rPr lang="en-US" sz="2400" b="1" dirty="0">
                <a:latin typeface="+mn-lt"/>
                <a:ea typeface="Montserrat"/>
                <a:cs typeface="Montserrat"/>
                <a:sym typeface="Montserrat"/>
              </a:rPr>
              <a:t>Cost of Attendance</a:t>
            </a:r>
            <a:endParaRPr sz="2400" b="1" dirty="0">
              <a:latin typeface="+mn-lt"/>
            </a:endParaRPr>
          </a:p>
        </p:txBody>
      </p:sp>
      <p:sp>
        <p:nvSpPr>
          <p:cNvPr id="617" name="Google Shape;617;p27"/>
          <p:cNvSpPr txBox="1"/>
          <p:nvPr/>
        </p:nvSpPr>
        <p:spPr>
          <a:xfrm>
            <a:off x="2487851" y="5080420"/>
            <a:ext cx="2815775"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latin typeface="+mn-lt"/>
                <a:ea typeface="Montserrat"/>
                <a:cs typeface="Montserrat"/>
                <a:sym typeface="Montserrat"/>
              </a:rPr>
              <a:t>Student Aid Index (SAI)</a:t>
            </a:r>
            <a:endParaRPr sz="2400" b="1" dirty="0">
              <a:latin typeface="+mn-lt"/>
            </a:endParaRPr>
          </a:p>
        </p:txBody>
      </p:sp>
      <p:sp>
        <p:nvSpPr>
          <p:cNvPr id="620" name="Google Shape;620;p27"/>
          <p:cNvSpPr txBox="1"/>
          <p:nvPr/>
        </p:nvSpPr>
        <p:spPr>
          <a:xfrm>
            <a:off x="2487853" y="6694933"/>
            <a:ext cx="281577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latin typeface="+mn-lt"/>
                <a:ea typeface="Montserrat"/>
                <a:cs typeface="Montserrat"/>
                <a:sym typeface="Montserrat"/>
              </a:rPr>
              <a:t>Total Eligibility</a:t>
            </a:r>
            <a:endParaRPr sz="2400" b="1" dirty="0">
              <a:latin typeface="+mn-lt"/>
            </a:endParaRPr>
          </a:p>
        </p:txBody>
      </p:sp>
      <p:sp>
        <p:nvSpPr>
          <p:cNvPr id="589" name="Google Shape;589;p27"/>
          <p:cNvSpPr txBox="1"/>
          <p:nvPr/>
        </p:nvSpPr>
        <p:spPr>
          <a:xfrm>
            <a:off x="6107233" y="3466530"/>
            <a:ext cx="274335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lt1"/>
                </a:solidFill>
                <a:latin typeface="+mn-lt"/>
                <a:ea typeface="Montserrat"/>
                <a:cs typeface="Montserrat"/>
                <a:sym typeface="Montserrat"/>
              </a:rPr>
              <a:t>Grants/Scholarships</a:t>
            </a:r>
            <a:endParaRPr sz="1800" b="1" dirty="0">
              <a:latin typeface="+mn-lt"/>
            </a:endParaRPr>
          </a:p>
        </p:txBody>
      </p:sp>
      <p:sp>
        <p:nvSpPr>
          <p:cNvPr id="590" name="Google Shape;590;p27"/>
          <p:cNvSpPr txBox="1"/>
          <p:nvPr/>
        </p:nvSpPr>
        <p:spPr>
          <a:xfrm>
            <a:off x="6465756" y="4344793"/>
            <a:ext cx="212103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lt1"/>
                </a:solidFill>
                <a:latin typeface="+mn-lt"/>
                <a:ea typeface="Montserrat"/>
                <a:cs typeface="Montserrat"/>
                <a:sym typeface="Montserrat"/>
              </a:rPr>
              <a:t>Student Loans</a:t>
            </a:r>
            <a:endParaRPr sz="1800" b="1" dirty="0">
              <a:latin typeface="+mn-lt"/>
            </a:endParaRPr>
          </a:p>
        </p:txBody>
      </p:sp>
      <p:sp>
        <p:nvSpPr>
          <p:cNvPr id="591" name="Google Shape;591;p27"/>
          <p:cNvSpPr txBox="1"/>
          <p:nvPr/>
        </p:nvSpPr>
        <p:spPr>
          <a:xfrm>
            <a:off x="6465756" y="5221299"/>
            <a:ext cx="212103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lt1"/>
                </a:solidFill>
                <a:latin typeface="+mn-lt"/>
                <a:ea typeface="Montserrat"/>
                <a:cs typeface="Montserrat"/>
                <a:sym typeface="Montserrat"/>
              </a:rPr>
              <a:t>Parent Loans</a:t>
            </a:r>
            <a:endParaRPr sz="1800" b="1" dirty="0">
              <a:latin typeface="+mn-lt"/>
            </a:endParaRPr>
          </a:p>
        </p:txBody>
      </p:sp>
      <p:sp>
        <p:nvSpPr>
          <p:cNvPr id="592" name="Google Shape;592;p27"/>
          <p:cNvSpPr txBox="1"/>
          <p:nvPr/>
        </p:nvSpPr>
        <p:spPr>
          <a:xfrm>
            <a:off x="6465756" y="6106939"/>
            <a:ext cx="212103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lt1"/>
                </a:solidFill>
                <a:latin typeface="+mn-lt"/>
                <a:ea typeface="Montserrat"/>
                <a:cs typeface="Montserrat"/>
                <a:sym typeface="Montserrat"/>
              </a:rPr>
              <a:t>Work-Study</a:t>
            </a:r>
            <a:endParaRPr sz="1800" b="1" dirty="0">
              <a:latin typeface="+mn-lt"/>
            </a:endParaRPr>
          </a:p>
        </p:txBody>
      </p:sp>
      <p:sp>
        <p:nvSpPr>
          <p:cNvPr id="593" name="Google Shape;593;p27"/>
          <p:cNvSpPr txBox="1"/>
          <p:nvPr/>
        </p:nvSpPr>
        <p:spPr>
          <a:xfrm>
            <a:off x="6418396" y="6979585"/>
            <a:ext cx="212103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lt1"/>
                </a:solidFill>
                <a:latin typeface="+mn-lt"/>
                <a:ea typeface="Montserrat"/>
                <a:cs typeface="Montserrat"/>
                <a:sym typeface="Montserrat"/>
              </a:rPr>
              <a:t>Total</a:t>
            </a:r>
            <a:endParaRPr sz="1800" b="1" dirty="0">
              <a:latin typeface="+mn-lt"/>
            </a:endParaRPr>
          </a:p>
        </p:txBody>
      </p:sp>
      <p:sp>
        <p:nvSpPr>
          <p:cNvPr id="594" name="Google Shape;594;p27"/>
          <p:cNvSpPr txBox="1"/>
          <p:nvPr/>
        </p:nvSpPr>
        <p:spPr>
          <a:xfrm>
            <a:off x="6465756" y="7854333"/>
            <a:ext cx="212103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lt1"/>
                </a:solidFill>
                <a:latin typeface="+mn-lt"/>
                <a:ea typeface="Montserrat"/>
                <a:cs typeface="Montserrat"/>
                <a:sym typeface="Montserrat"/>
              </a:rPr>
              <a:t>Unmet Need</a:t>
            </a:r>
            <a:endParaRPr sz="1800" b="1" dirty="0">
              <a:latin typeface="+mn-lt"/>
            </a:endParaRPr>
          </a:p>
        </p:txBody>
      </p:sp>
      <p:sp>
        <p:nvSpPr>
          <p:cNvPr id="628" name="Google Shape;628;p27"/>
          <p:cNvSpPr txBox="1"/>
          <p:nvPr/>
        </p:nvSpPr>
        <p:spPr>
          <a:xfrm>
            <a:off x="9068899" y="2493748"/>
            <a:ext cx="2121032"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lt1"/>
                </a:solidFill>
                <a:latin typeface="+mn-lt"/>
                <a:ea typeface="Montserrat"/>
                <a:cs typeface="Montserrat"/>
                <a:sym typeface="Montserrat"/>
              </a:rPr>
              <a:t>College A</a:t>
            </a:r>
            <a:endParaRPr sz="2800" b="1" dirty="0">
              <a:latin typeface="+mn-lt"/>
            </a:endParaRPr>
          </a:p>
        </p:txBody>
      </p:sp>
      <p:sp>
        <p:nvSpPr>
          <p:cNvPr id="595" name="Google Shape;595;p27"/>
          <p:cNvSpPr txBox="1"/>
          <p:nvPr/>
        </p:nvSpPr>
        <p:spPr>
          <a:xfrm>
            <a:off x="9098734" y="3387848"/>
            <a:ext cx="212103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mn-lt"/>
                <a:ea typeface="Montserrat"/>
                <a:cs typeface="Montserrat"/>
                <a:sym typeface="Montserrat"/>
              </a:rPr>
              <a:t>$27,500</a:t>
            </a:r>
            <a:endParaRPr sz="2400" b="1" dirty="0">
              <a:latin typeface="+mn-lt"/>
            </a:endParaRPr>
          </a:p>
        </p:txBody>
      </p:sp>
      <p:sp>
        <p:nvSpPr>
          <p:cNvPr id="596" name="Google Shape;596;p27"/>
          <p:cNvSpPr txBox="1"/>
          <p:nvPr/>
        </p:nvSpPr>
        <p:spPr>
          <a:xfrm>
            <a:off x="9116259" y="4344793"/>
            <a:ext cx="212103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mn-lt"/>
                <a:ea typeface="Montserrat"/>
                <a:cs typeface="Montserrat"/>
                <a:sym typeface="Montserrat"/>
              </a:rPr>
              <a:t>$5,500</a:t>
            </a:r>
            <a:endParaRPr sz="2400" b="1" dirty="0">
              <a:latin typeface="+mn-lt"/>
            </a:endParaRPr>
          </a:p>
        </p:txBody>
      </p:sp>
      <p:sp>
        <p:nvSpPr>
          <p:cNvPr id="597" name="Google Shape;597;p27"/>
          <p:cNvSpPr txBox="1"/>
          <p:nvPr/>
        </p:nvSpPr>
        <p:spPr>
          <a:xfrm>
            <a:off x="9116259" y="5221299"/>
            <a:ext cx="212103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mn-lt"/>
                <a:ea typeface="Montserrat"/>
                <a:cs typeface="Montserrat"/>
                <a:sym typeface="Montserrat"/>
              </a:rPr>
              <a:t>$0</a:t>
            </a:r>
            <a:endParaRPr sz="2400" b="1" dirty="0">
              <a:latin typeface="+mn-lt"/>
            </a:endParaRPr>
          </a:p>
        </p:txBody>
      </p:sp>
      <p:sp>
        <p:nvSpPr>
          <p:cNvPr id="598" name="Google Shape;598;p27"/>
          <p:cNvSpPr txBox="1"/>
          <p:nvPr/>
        </p:nvSpPr>
        <p:spPr>
          <a:xfrm>
            <a:off x="9116259" y="6106939"/>
            <a:ext cx="212103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mn-lt"/>
                <a:ea typeface="Montserrat"/>
                <a:cs typeface="Montserrat"/>
                <a:sym typeface="Montserrat"/>
              </a:rPr>
              <a:t>$2,000</a:t>
            </a:r>
            <a:endParaRPr sz="2400" b="1" dirty="0">
              <a:latin typeface="+mn-lt"/>
            </a:endParaRPr>
          </a:p>
        </p:txBody>
      </p:sp>
      <p:sp>
        <p:nvSpPr>
          <p:cNvPr id="599" name="Google Shape;599;p27"/>
          <p:cNvSpPr txBox="1"/>
          <p:nvPr/>
        </p:nvSpPr>
        <p:spPr>
          <a:xfrm>
            <a:off x="9068899" y="6979585"/>
            <a:ext cx="212103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mn-lt"/>
                <a:ea typeface="Montserrat"/>
                <a:cs typeface="Montserrat"/>
                <a:sym typeface="Montserrat"/>
              </a:rPr>
              <a:t>$35,000</a:t>
            </a:r>
            <a:endParaRPr sz="2400" b="1" dirty="0">
              <a:latin typeface="+mn-lt"/>
            </a:endParaRPr>
          </a:p>
        </p:txBody>
      </p:sp>
      <p:sp>
        <p:nvSpPr>
          <p:cNvPr id="600" name="Google Shape;600;p27"/>
          <p:cNvSpPr txBox="1"/>
          <p:nvPr/>
        </p:nvSpPr>
        <p:spPr>
          <a:xfrm>
            <a:off x="9116259" y="7854333"/>
            <a:ext cx="212103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mn-lt"/>
                <a:ea typeface="Montserrat"/>
                <a:cs typeface="Montserrat"/>
                <a:sym typeface="Montserrat"/>
              </a:rPr>
              <a:t>$5,000</a:t>
            </a:r>
            <a:endParaRPr sz="2400" b="1" dirty="0">
              <a:latin typeface="+mn-lt"/>
            </a:endParaRPr>
          </a:p>
        </p:txBody>
      </p:sp>
      <p:sp>
        <p:nvSpPr>
          <p:cNvPr id="629" name="Google Shape;629;p27"/>
          <p:cNvSpPr txBox="1"/>
          <p:nvPr/>
        </p:nvSpPr>
        <p:spPr>
          <a:xfrm>
            <a:off x="11552169" y="2493748"/>
            <a:ext cx="2121032"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lt1"/>
                </a:solidFill>
                <a:latin typeface="+mn-lt"/>
                <a:ea typeface="Montserrat"/>
                <a:cs typeface="Montserrat"/>
                <a:sym typeface="Montserrat"/>
              </a:rPr>
              <a:t>College B</a:t>
            </a:r>
            <a:endParaRPr sz="2800" b="1" dirty="0">
              <a:latin typeface="+mn-lt"/>
            </a:endParaRPr>
          </a:p>
        </p:txBody>
      </p:sp>
      <p:sp>
        <p:nvSpPr>
          <p:cNvPr id="601" name="Google Shape;601;p27"/>
          <p:cNvSpPr txBox="1"/>
          <p:nvPr/>
        </p:nvSpPr>
        <p:spPr>
          <a:xfrm>
            <a:off x="11608519" y="3466530"/>
            <a:ext cx="212103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mn-lt"/>
                <a:ea typeface="Montserrat"/>
                <a:cs typeface="Montserrat"/>
                <a:sym typeface="Montserrat"/>
              </a:rPr>
              <a:t>$17,500</a:t>
            </a:r>
            <a:endParaRPr sz="2400" b="1" dirty="0">
              <a:latin typeface="+mn-lt"/>
            </a:endParaRPr>
          </a:p>
        </p:txBody>
      </p:sp>
      <p:sp>
        <p:nvSpPr>
          <p:cNvPr id="602" name="Google Shape;602;p27"/>
          <p:cNvSpPr txBox="1"/>
          <p:nvPr/>
        </p:nvSpPr>
        <p:spPr>
          <a:xfrm>
            <a:off x="11608519" y="4344793"/>
            <a:ext cx="212103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mn-lt"/>
                <a:ea typeface="Montserrat"/>
                <a:cs typeface="Montserrat"/>
                <a:sym typeface="Montserrat"/>
              </a:rPr>
              <a:t>$5,500</a:t>
            </a:r>
            <a:endParaRPr sz="2400" b="1" dirty="0">
              <a:latin typeface="+mn-lt"/>
            </a:endParaRPr>
          </a:p>
        </p:txBody>
      </p:sp>
      <p:sp>
        <p:nvSpPr>
          <p:cNvPr id="603" name="Google Shape;603;p27"/>
          <p:cNvSpPr txBox="1"/>
          <p:nvPr/>
        </p:nvSpPr>
        <p:spPr>
          <a:xfrm>
            <a:off x="11608519" y="5221299"/>
            <a:ext cx="212103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mn-lt"/>
                <a:ea typeface="Montserrat"/>
                <a:cs typeface="Montserrat"/>
                <a:sym typeface="Montserrat"/>
              </a:rPr>
              <a:t>$10,000</a:t>
            </a:r>
            <a:endParaRPr sz="2400" b="1" dirty="0">
              <a:latin typeface="+mn-lt"/>
            </a:endParaRPr>
          </a:p>
        </p:txBody>
      </p:sp>
      <p:sp>
        <p:nvSpPr>
          <p:cNvPr id="604" name="Google Shape;604;p27"/>
          <p:cNvSpPr txBox="1"/>
          <p:nvPr/>
        </p:nvSpPr>
        <p:spPr>
          <a:xfrm>
            <a:off x="11608519" y="6106939"/>
            <a:ext cx="212103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mn-lt"/>
                <a:ea typeface="Montserrat"/>
                <a:cs typeface="Montserrat"/>
                <a:sym typeface="Montserrat"/>
              </a:rPr>
              <a:t>$2,000</a:t>
            </a:r>
            <a:endParaRPr sz="2400" b="1" dirty="0">
              <a:latin typeface="+mn-lt"/>
            </a:endParaRPr>
          </a:p>
        </p:txBody>
      </p:sp>
      <p:sp>
        <p:nvSpPr>
          <p:cNvPr id="606" name="Google Shape;606;p27"/>
          <p:cNvSpPr txBox="1"/>
          <p:nvPr/>
        </p:nvSpPr>
        <p:spPr>
          <a:xfrm>
            <a:off x="11608519" y="7854333"/>
            <a:ext cx="212103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mn-lt"/>
                <a:ea typeface="Montserrat"/>
                <a:cs typeface="Montserrat"/>
                <a:sym typeface="Montserrat"/>
              </a:rPr>
              <a:t>$5,000</a:t>
            </a:r>
            <a:endParaRPr sz="2400" b="1" dirty="0">
              <a:latin typeface="+mn-lt"/>
            </a:endParaRPr>
          </a:p>
        </p:txBody>
      </p:sp>
      <p:sp>
        <p:nvSpPr>
          <p:cNvPr id="630" name="Google Shape;630;p27"/>
          <p:cNvSpPr txBox="1"/>
          <p:nvPr/>
        </p:nvSpPr>
        <p:spPr>
          <a:xfrm>
            <a:off x="14132664" y="2495771"/>
            <a:ext cx="2121032"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lt1"/>
                </a:solidFill>
                <a:latin typeface="+mn-lt"/>
                <a:ea typeface="Montserrat"/>
                <a:cs typeface="Montserrat"/>
                <a:sym typeface="Montserrat"/>
              </a:rPr>
              <a:t>College C</a:t>
            </a:r>
            <a:endParaRPr sz="2800" b="1" dirty="0">
              <a:latin typeface="+mn-lt"/>
            </a:endParaRPr>
          </a:p>
        </p:txBody>
      </p:sp>
      <p:sp>
        <p:nvSpPr>
          <p:cNvPr id="607" name="Google Shape;607;p27"/>
          <p:cNvSpPr txBox="1"/>
          <p:nvPr/>
        </p:nvSpPr>
        <p:spPr>
          <a:xfrm>
            <a:off x="14180023" y="3466530"/>
            <a:ext cx="2121032" cy="46162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mn-lt"/>
                <a:ea typeface="Montserrat"/>
                <a:cs typeface="Montserrat"/>
                <a:sym typeface="Montserrat"/>
              </a:rPr>
              <a:t>$0</a:t>
            </a:r>
            <a:endParaRPr sz="2400" b="1" dirty="0">
              <a:latin typeface="+mn-lt"/>
            </a:endParaRPr>
          </a:p>
        </p:txBody>
      </p:sp>
      <p:sp>
        <p:nvSpPr>
          <p:cNvPr id="608" name="Google Shape;608;p27"/>
          <p:cNvSpPr txBox="1"/>
          <p:nvPr/>
        </p:nvSpPr>
        <p:spPr>
          <a:xfrm>
            <a:off x="14180023" y="4344793"/>
            <a:ext cx="212103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mn-lt"/>
                <a:ea typeface="Montserrat"/>
                <a:cs typeface="Montserrat"/>
                <a:sym typeface="Montserrat"/>
              </a:rPr>
              <a:t>$5,500</a:t>
            </a:r>
            <a:endParaRPr sz="2400" b="1" dirty="0">
              <a:latin typeface="+mn-lt"/>
            </a:endParaRPr>
          </a:p>
        </p:txBody>
      </p:sp>
      <p:sp>
        <p:nvSpPr>
          <p:cNvPr id="609" name="Google Shape;609;p27"/>
          <p:cNvSpPr txBox="1"/>
          <p:nvPr/>
        </p:nvSpPr>
        <p:spPr>
          <a:xfrm>
            <a:off x="14180023" y="5221299"/>
            <a:ext cx="212103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mn-lt"/>
                <a:ea typeface="Montserrat"/>
                <a:cs typeface="Montserrat"/>
                <a:sym typeface="Montserrat"/>
              </a:rPr>
              <a:t>$29,500</a:t>
            </a:r>
            <a:endParaRPr sz="2400" b="1" dirty="0">
              <a:latin typeface="+mn-lt"/>
            </a:endParaRPr>
          </a:p>
        </p:txBody>
      </p:sp>
      <p:sp>
        <p:nvSpPr>
          <p:cNvPr id="610" name="Google Shape;610;p27"/>
          <p:cNvSpPr txBox="1"/>
          <p:nvPr/>
        </p:nvSpPr>
        <p:spPr>
          <a:xfrm>
            <a:off x="14180023" y="6106939"/>
            <a:ext cx="2121032" cy="461624"/>
          </a:xfrm>
          <a:prstGeom prst="rect">
            <a:avLst/>
          </a:prstGeom>
          <a:solidFill>
            <a:schemeClr val="tx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mn-lt"/>
                <a:ea typeface="Montserrat"/>
                <a:cs typeface="Montserrat"/>
                <a:sym typeface="Montserrat"/>
              </a:rPr>
              <a:t>$0</a:t>
            </a:r>
            <a:endParaRPr sz="2400" b="1" dirty="0">
              <a:latin typeface="+mn-lt"/>
            </a:endParaRPr>
          </a:p>
        </p:txBody>
      </p:sp>
      <p:sp>
        <p:nvSpPr>
          <p:cNvPr id="611" name="Google Shape;611;p27"/>
          <p:cNvSpPr txBox="1"/>
          <p:nvPr/>
        </p:nvSpPr>
        <p:spPr>
          <a:xfrm>
            <a:off x="14132664" y="6979585"/>
            <a:ext cx="212103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mn-lt"/>
                <a:ea typeface="Montserrat"/>
                <a:cs typeface="Montserrat"/>
                <a:sym typeface="Montserrat"/>
              </a:rPr>
              <a:t>$35,000</a:t>
            </a:r>
            <a:endParaRPr sz="2400" b="1" dirty="0">
              <a:latin typeface="+mn-lt"/>
            </a:endParaRPr>
          </a:p>
        </p:txBody>
      </p:sp>
      <p:sp>
        <p:nvSpPr>
          <p:cNvPr id="612" name="Google Shape;612;p27"/>
          <p:cNvSpPr txBox="1"/>
          <p:nvPr/>
        </p:nvSpPr>
        <p:spPr>
          <a:xfrm>
            <a:off x="14180023" y="7854333"/>
            <a:ext cx="212103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mn-lt"/>
                <a:ea typeface="Montserrat"/>
                <a:cs typeface="Montserrat"/>
                <a:sym typeface="Montserrat"/>
              </a:rPr>
              <a:t>$5,000</a:t>
            </a:r>
            <a:endParaRPr sz="2400" b="1" dirty="0">
              <a:latin typeface="+mn-lt"/>
            </a:endParaRPr>
          </a:p>
        </p:txBody>
      </p:sp>
      <p:sp>
        <p:nvSpPr>
          <p:cNvPr id="9" name="Slide Number Placeholder 8">
            <a:extLst>
              <a:ext uri="{FF2B5EF4-FFF2-40B4-BE49-F238E27FC236}">
                <a16:creationId xmlns:a16="http://schemas.microsoft.com/office/drawing/2014/main" id="{AC1616BA-E52D-FB64-1E44-3A515FF9D319}"/>
              </a:ext>
            </a:extLst>
          </p:cNvPr>
          <p:cNvSpPr>
            <a:spLocks noGrp="1"/>
          </p:cNvSpPr>
          <p:nvPr>
            <p:ph type="sldNum" sz="quarter" idx="12"/>
          </p:nvPr>
        </p:nvSpPr>
        <p:spPr/>
        <p:txBody>
          <a:bodyPr/>
          <a:lstStyle/>
          <a:p>
            <a:fld id="{014AA8A5-7719-4F92-936C-1878CA4626DE}" type="slidenum">
              <a:rPr lang="en-US" smtClean="0"/>
              <a:t>30</a:t>
            </a:fld>
            <a:endParaRPr lang="en-US"/>
          </a:p>
        </p:txBody>
      </p:sp>
      <p:sp>
        <p:nvSpPr>
          <p:cNvPr id="10" name="Footer Placeholder 9">
            <a:extLst>
              <a:ext uri="{FF2B5EF4-FFF2-40B4-BE49-F238E27FC236}">
                <a16:creationId xmlns:a16="http://schemas.microsoft.com/office/drawing/2014/main" id="{6D58E62C-85D9-FD64-1FEB-8EB9754E27D1}"/>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28"/>
          <p:cNvSpPr txBox="1">
            <a:spLocks noGrp="1"/>
          </p:cNvSpPr>
          <p:nvPr>
            <p:ph type="title"/>
          </p:nvPr>
        </p:nvSpPr>
        <p:spPr>
          <a:xfrm>
            <a:off x="1247775" y="2564608"/>
            <a:ext cx="15773400" cy="4279106"/>
          </a:xfrm>
          <a:noFill/>
          <a:ln>
            <a:noFill/>
          </a:ln>
        </p:spPr>
        <p:txBody>
          <a:bodyPr spcFirstLastPara="1" wrap="square" lIns="91425" tIns="45700" rIns="91425" bIns="45700" anchor="b" anchorCtr="0">
            <a:normAutofit/>
          </a:bodyPr>
          <a:lstStyle/>
          <a:p>
            <a:pPr lvl="0"/>
            <a:r>
              <a:rPr lang="en-US"/>
              <a:t>Paying for College</a:t>
            </a:r>
            <a:endParaRPr lang="en-US" dirty="0"/>
          </a:p>
        </p:txBody>
      </p:sp>
      <p:sp>
        <p:nvSpPr>
          <p:cNvPr id="6" name="Footer Placeholder 5">
            <a:extLst>
              <a:ext uri="{FF2B5EF4-FFF2-40B4-BE49-F238E27FC236}">
                <a16:creationId xmlns:a16="http://schemas.microsoft.com/office/drawing/2014/main" id="{225F1690-C52A-C677-0E78-A542682AD3AD}"/>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1"/>
        <p:cNvGrpSpPr/>
        <p:nvPr/>
      </p:nvGrpSpPr>
      <p:grpSpPr>
        <a:xfrm>
          <a:off x="0" y="0"/>
          <a:ext cx="0" cy="0"/>
          <a:chOff x="0" y="0"/>
          <a:chExt cx="0" cy="0"/>
        </a:xfrm>
      </p:grpSpPr>
      <p:sp>
        <p:nvSpPr>
          <p:cNvPr id="642" name="Google Shape;642;p29"/>
          <p:cNvSpPr txBox="1">
            <a:spLocks noGrp="1"/>
          </p:cNvSpPr>
          <p:nvPr>
            <p:ph type="title"/>
          </p:nvPr>
        </p:nvSpPr>
        <p:spPr>
          <a:xfrm>
            <a:off x="561209" y="547688"/>
            <a:ext cx="17321978" cy="1988345"/>
          </a:xfr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lvl="0"/>
            <a:r>
              <a:rPr lang="en-US" noProof="0" dirty="0">
                <a:sym typeface="Montserrat"/>
              </a:rPr>
              <a:t>Filling </a:t>
            </a:r>
            <a:r>
              <a:rPr lang="en-US" dirty="0">
                <a:sym typeface="Montserrat"/>
              </a:rPr>
              <a:t>SAI</a:t>
            </a:r>
            <a:r>
              <a:rPr lang="en-US" noProof="0" dirty="0">
                <a:sym typeface="Montserrat"/>
              </a:rPr>
              <a:t> and Unmet Need</a:t>
            </a:r>
            <a:endParaRPr lang="en-US" noProof="0" dirty="0">
              <a:sym typeface="Arial"/>
            </a:endParaRPr>
          </a:p>
        </p:txBody>
      </p:sp>
      <p:sp>
        <p:nvSpPr>
          <p:cNvPr id="654" name="Google Shape;654;p29">
            <a:extLst>
              <a:ext uri="{C183D7F6-B498-43B3-948B-1728B52AA6E4}">
                <adec:decorative xmlns:adec="http://schemas.microsoft.com/office/drawing/2017/decorative" val="1"/>
              </a:ext>
            </a:extLst>
          </p:cNvPr>
          <p:cNvSpPr/>
          <p:nvPr/>
        </p:nvSpPr>
        <p:spPr>
          <a:xfrm>
            <a:off x="13899471" y="7243945"/>
            <a:ext cx="2244251" cy="81846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655" name="Google Shape;655;p29"/>
          <p:cNvSpPr/>
          <p:nvPr/>
        </p:nvSpPr>
        <p:spPr>
          <a:xfrm>
            <a:off x="5700896" y="8137050"/>
            <a:ext cx="8154680" cy="78875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644" name="Google Shape;644;p29"/>
          <p:cNvSpPr/>
          <p:nvPr/>
        </p:nvSpPr>
        <p:spPr>
          <a:xfrm>
            <a:off x="5700897" y="1941411"/>
            <a:ext cx="10434603" cy="788754"/>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645" name="Google Shape;645;p29"/>
          <p:cNvSpPr/>
          <p:nvPr/>
        </p:nvSpPr>
        <p:spPr>
          <a:xfrm>
            <a:off x="5700897" y="2826502"/>
            <a:ext cx="8154680" cy="788754"/>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646" name="Google Shape;646;p29"/>
          <p:cNvSpPr/>
          <p:nvPr/>
        </p:nvSpPr>
        <p:spPr>
          <a:xfrm>
            <a:off x="13926927" y="2826502"/>
            <a:ext cx="2208574" cy="78875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647" name="Google Shape;647;p29"/>
          <p:cNvSpPr/>
          <p:nvPr/>
        </p:nvSpPr>
        <p:spPr>
          <a:xfrm>
            <a:off x="5700896" y="3711593"/>
            <a:ext cx="8154680" cy="788754"/>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648" name="Google Shape;648;p29"/>
          <p:cNvSpPr/>
          <p:nvPr/>
        </p:nvSpPr>
        <p:spPr>
          <a:xfrm>
            <a:off x="13926925" y="3711593"/>
            <a:ext cx="2208574" cy="78875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649" name="Google Shape;649;p29"/>
          <p:cNvSpPr/>
          <p:nvPr/>
        </p:nvSpPr>
        <p:spPr>
          <a:xfrm>
            <a:off x="5709117" y="4596685"/>
            <a:ext cx="10434603" cy="788754"/>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650" name="Google Shape;650;p29"/>
          <p:cNvSpPr/>
          <p:nvPr/>
        </p:nvSpPr>
        <p:spPr>
          <a:xfrm>
            <a:off x="5709117" y="5481776"/>
            <a:ext cx="8154680" cy="788754"/>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651" name="Google Shape;651;p29"/>
          <p:cNvSpPr/>
          <p:nvPr/>
        </p:nvSpPr>
        <p:spPr>
          <a:xfrm>
            <a:off x="13935148" y="5481776"/>
            <a:ext cx="2208574" cy="78875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652" name="Google Shape;652;p29"/>
          <p:cNvSpPr/>
          <p:nvPr/>
        </p:nvSpPr>
        <p:spPr>
          <a:xfrm>
            <a:off x="5709117" y="6366867"/>
            <a:ext cx="10434603" cy="78875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653" name="Google Shape;653;p29"/>
          <p:cNvSpPr/>
          <p:nvPr/>
        </p:nvSpPr>
        <p:spPr>
          <a:xfrm>
            <a:off x="5700896" y="7251958"/>
            <a:ext cx="8154680" cy="788754"/>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656" name="Google Shape;656;p29"/>
          <p:cNvSpPr/>
          <p:nvPr/>
        </p:nvSpPr>
        <p:spPr>
          <a:xfrm>
            <a:off x="13926925" y="8137050"/>
            <a:ext cx="2208574" cy="78875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669" name="Google Shape;669;p29"/>
          <p:cNvSpPr txBox="1"/>
          <p:nvPr/>
        </p:nvSpPr>
        <p:spPr>
          <a:xfrm>
            <a:off x="14074987" y="7418204"/>
            <a:ext cx="1893217"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lt1"/>
                </a:solidFill>
                <a:latin typeface="+mn-lt"/>
                <a:ea typeface="Montserrat"/>
                <a:cs typeface="Montserrat"/>
                <a:sym typeface="Montserrat"/>
              </a:rPr>
              <a:t>-$10,000</a:t>
            </a:r>
            <a:endParaRPr sz="2800" b="1" dirty="0">
              <a:latin typeface="+mn-lt"/>
            </a:endParaRPr>
          </a:p>
        </p:txBody>
      </p:sp>
      <p:sp>
        <p:nvSpPr>
          <p:cNvPr id="657" name="Google Shape;657;p29"/>
          <p:cNvSpPr txBox="1"/>
          <p:nvPr/>
        </p:nvSpPr>
        <p:spPr>
          <a:xfrm>
            <a:off x="11525240" y="1360637"/>
            <a:ext cx="276139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latin typeface="+mn-lt"/>
                <a:ea typeface="Montserrat"/>
                <a:cs typeface="Montserrat"/>
                <a:sym typeface="Montserrat"/>
              </a:rPr>
              <a:t>Balance Due:</a:t>
            </a:r>
            <a:endParaRPr sz="2800" b="1" dirty="0">
              <a:latin typeface="+mn-lt"/>
            </a:endParaRPr>
          </a:p>
        </p:txBody>
      </p:sp>
      <p:sp>
        <p:nvSpPr>
          <p:cNvPr id="658" name="Google Shape;658;p29"/>
          <p:cNvSpPr txBox="1"/>
          <p:nvPr/>
        </p:nvSpPr>
        <p:spPr>
          <a:xfrm>
            <a:off x="14172797" y="1354063"/>
            <a:ext cx="1748170"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024072"/>
                </a:solidFill>
                <a:latin typeface="+mn-lt"/>
                <a:ea typeface="Montserrat"/>
                <a:cs typeface="Montserrat"/>
                <a:sym typeface="Montserrat"/>
              </a:rPr>
              <a:t>$</a:t>
            </a:r>
            <a:r>
              <a:rPr lang="en-US" sz="2800" b="1" dirty="0">
                <a:latin typeface="+mn-lt"/>
                <a:ea typeface="Montserrat"/>
                <a:cs typeface="Montserrat"/>
                <a:sym typeface="Montserrat"/>
              </a:rPr>
              <a:t>20,000</a:t>
            </a:r>
            <a:endParaRPr sz="2800" b="1" dirty="0">
              <a:latin typeface="+mn-lt"/>
            </a:endParaRPr>
          </a:p>
        </p:txBody>
      </p:sp>
      <p:sp>
        <p:nvSpPr>
          <p:cNvPr id="659" name="Google Shape;659;p29"/>
          <p:cNvSpPr txBox="1"/>
          <p:nvPr/>
        </p:nvSpPr>
        <p:spPr>
          <a:xfrm>
            <a:off x="6033780" y="2067351"/>
            <a:ext cx="469347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lt1"/>
                </a:solidFill>
                <a:latin typeface="+mn-lt"/>
                <a:ea typeface="Montserrat"/>
                <a:cs typeface="Montserrat"/>
                <a:sym typeface="Montserrat"/>
              </a:rPr>
              <a:t>Past Income (Savings)</a:t>
            </a:r>
            <a:endParaRPr sz="2800" b="1" dirty="0">
              <a:latin typeface="+mn-lt"/>
            </a:endParaRPr>
          </a:p>
        </p:txBody>
      </p:sp>
      <p:sp>
        <p:nvSpPr>
          <p:cNvPr id="662" name="Google Shape;662;p29"/>
          <p:cNvSpPr txBox="1"/>
          <p:nvPr/>
        </p:nvSpPr>
        <p:spPr>
          <a:xfrm>
            <a:off x="8504807" y="2928075"/>
            <a:ext cx="5175683"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dirty="0">
                <a:latin typeface="+mn-lt"/>
                <a:ea typeface="Montserrat"/>
                <a:cs typeface="Montserrat"/>
                <a:sym typeface="Montserrat"/>
              </a:rPr>
              <a:t>Student Savings</a:t>
            </a:r>
            <a:endParaRPr sz="2800" b="1" dirty="0">
              <a:latin typeface="+mn-lt"/>
            </a:endParaRPr>
          </a:p>
        </p:txBody>
      </p:sp>
      <p:sp>
        <p:nvSpPr>
          <p:cNvPr id="666" name="Google Shape;666;p29"/>
          <p:cNvSpPr txBox="1"/>
          <p:nvPr/>
        </p:nvSpPr>
        <p:spPr>
          <a:xfrm>
            <a:off x="14143859" y="2978948"/>
            <a:ext cx="1714307"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lt1"/>
                </a:solidFill>
                <a:latin typeface="+mn-lt"/>
                <a:ea typeface="Montserrat"/>
                <a:cs typeface="Montserrat"/>
                <a:sym typeface="Montserrat"/>
              </a:rPr>
              <a:t>-$1,000</a:t>
            </a:r>
            <a:endParaRPr sz="2800" b="1" dirty="0">
              <a:latin typeface="+mn-lt"/>
            </a:endParaRPr>
          </a:p>
        </p:txBody>
      </p:sp>
      <p:sp>
        <p:nvSpPr>
          <p:cNvPr id="663" name="Google Shape;663;p29"/>
          <p:cNvSpPr txBox="1"/>
          <p:nvPr/>
        </p:nvSpPr>
        <p:spPr>
          <a:xfrm>
            <a:off x="8504807" y="3810947"/>
            <a:ext cx="5175683"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dirty="0">
                <a:latin typeface="+mn-lt"/>
                <a:ea typeface="Montserrat"/>
                <a:cs typeface="Montserrat"/>
                <a:sym typeface="Montserrat"/>
              </a:rPr>
              <a:t>Parent Savings</a:t>
            </a:r>
            <a:endParaRPr sz="2800" b="1" dirty="0">
              <a:latin typeface="+mn-lt"/>
            </a:endParaRPr>
          </a:p>
        </p:txBody>
      </p:sp>
      <p:sp>
        <p:nvSpPr>
          <p:cNvPr id="667" name="Google Shape;667;p29"/>
          <p:cNvSpPr txBox="1"/>
          <p:nvPr/>
        </p:nvSpPr>
        <p:spPr>
          <a:xfrm>
            <a:off x="14172797" y="3894463"/>
            <a:ext cx="1714307"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lt1"/>
                </a:solidFill>
                <a:latin typeface="+mn-lt"/>
                <a:ea typeface="Montserrat"/>
                <a:cs typeface="Montserrat"/>
                <a:sym typeface="Montserrat"/>
              </a:rPr>
              <a:t>-$4,000</a:t>
            </a:r>
            <a:endParaRPr sz="2800" b="1" dirty="0">
              <a:latin typeface="+mn-lt"/>
            </a:endParaRPr>
          </a:p>
        </p:txBody>
      </p:sp>
      <p:sp>
        <p:nvSpPr>
          <p:cNvPr id="660" name="Google Shape;660;p29"/>
          <p:cNvSpPr txBox="1"/>
          <p:nvPr/>
        </p:nvSpPr>
        <p:spPr>
          <a:xfrm>
            <a:off x="6033780" y="4729471"/>
            <a:ext cx="651036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lt1"/>
                </a:solidFill>
                <a:latin typeface="+mn-lt"/>
                <a:ea typeface="Montserrat"/>
                <a:cs typeface="Montserrat"/>
                <a:sym typeface="Montserrat"/>
              </a:rPr>
              <a:t>Present Income (Current Wages)</a:t>
            </a:r>
            <a:endParaRPr sz="2800" b="1" dirty="0">
              <a:latin typeface="+mn-lt"/>
            </a:endParaRPr>
          </a:p>
        </p:txBody>
      </p:sp>
      <p:sp>
        <p:nvSpPr>
          <p:cNvPr id="664" name="Google Shape;664;p29"/>
          <p:cNvSpPr txBox="1"/>
          <p:nvPr/>
        </p:nvSpPr>
        <p:spPr>
          <a:xfrm>
            <a:off x="7386222" y="5657729"/>
            <a:ext cx="6513252"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dirty="0">
                <a:latin typeface="+mn-lt"/>
                <a:ea typeface="Montserrat"/>
                <a:cs typeface="Montserrat"/>
                <a:sym typeface="Montserrat"/>
              </a:rPr>
              <a:t>Parent Contribution to Payment Plan</a:t>
            </a:r>
            <a:endParaRPr sz="2800" b="1" dirty="0">
              <a:latin typeface="+mn-lt"/>
            </a:endParaRPr>
          </a:p>
        </p:txBody>
      </p:sp>
      <p:sp>
        <p:nvSpPr>
          <p:cNvPr id="668" name="Google Shape;668;p29"/>
          <p:cNvSpPr txBox="1"/>
          <p:nvPr/>
        </p:nvSpPr>
        <p:spPr>
          <a:xfrm>
            <a:off x="14286636" y="5714414"/>
            <a:ext cx="1714307"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lt1"/>
                </a:solidFill>
                <a:latin typeface="+mn-lt"/>
                <a:ea typeface="Montserrat"/>
                <a:cs typeface="Montserrat"/>
                <a:sym typeface="Montserrat"/>
              </a:rPr>
              <a:t>-$5,000</a:t>
            </a:r>
            <a:endParaRPr sz="2800" b="1" dirty="0">
              <a:latin typeface="+mn-lt"/>
            </a:endParaRPr>
          </a:p>
        </p:txBody>
      </p:sp>
      <p:sp>
        <p:nvSpPr>
          <p:cNvPr id="661" name="Google Shape;661;p29"/>
          <p:cNvSpPr txBox="1"/>
          <p:nvPr/>
        </p:nvSpPr>
        <p:spPr>
          <a:xfrm>
            <a:off x="5814874" y="6530432"/>
            <a:ext cx="747499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lt1"/>
                </a:solidFill>
                <a:latin typeface="+mn-lt"/>
                <a:ea typeface="Montserrat"/>
                <a:cs typeface="Montserrat"/>
                <a:sym typeface="Montserrat"/>
              </a:rPr>
              <a:t>Future Income (Borrowing College Loans)</a:t>
            </a:r>
            <a:endParaRPr sz="2800" b="1" dirty="0">
              <a:latin typeface="+mn-lt"/>
            </a:endParaRPr>
          </a:p>
        </p:txBody>
      </p:sp>
      <p:sp>
        <p:nvSpPr>
          <p:cNvPr id="665" name="Google Shape;665;p29"/>
          <p:cNvSpPr txBox="1"/>
          <p:nvPr/>
        </p:nvSpPr>
        <p:spPr>
          <a:xfrm>
            <a:off x="8664678" y="7443765"/>
            <a:ext cx="5175683"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dirty="0">
                <a:latin typeface="+mn-lt"/>
                <a:ea typeface="Montserrat"/>
                <a:cs typeface="Montserrat"/>
                <a:sym typeface="Montserrat"/>
              </a:rPr>
              <a:t>Education Loan</a:t>
            </a:r>
            <a:endParaRPr sz="2800" b="1" dirty="0">
              <a:latin typeface="+mn-lt"/>
            </a:endParaRPr>
          </a:p>
        </p:txBody>
      </p:sp>
      <p:sp>
        <p:nvSpPr>
          <p:cNvPr id="670" name="Google Shape;670;p29"/>
          <p:cNvSpPr txBox="1"/>
          <p:nvPr/>
        </p:nvSpPr>
        <p:spPr>
          <a:xfrm>
            <a:off x="14286635" y="8285970"/>
            <a:ext cx="1714307"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lt1"/>
                </a:solidFill>
                <a:latin typeface="+mn-lt"/>
                <a:ea typeface="Montserrat"/>
                <a:cs typeface="Montserrat"/>
                <a:sym typeface="Montserrat"/>
              </a:rPr>
              <a:t>$0</a:t>
            </a:r>
            <a:endParaRPr sz="2800" b="1" dirty="0">
              <a:latin typeface="+mn-lt"/>
            </a:endParaRPr>
          </a:p>
        </p:txBody>
      </p:sp>
      <p:sp>
        <p:nvSpPr>
          <p:cNvPr id="8" name="Slide Number Placeholder 7">
            <a:extLst>
              <a:ext uri="{FF2B5EF4-FFF2-40B4-BE49-F238E27FC236}">
                <a16:creationId xmlns:a16="http://schemas.microsoft.com/office/drawing/2014/main" id="{3F24C7F0-DE63-1268-EA18-BEC5802660F5}"/>
              </a:ext>
            </a:extLst>
          </p:cNvPr>
          <p:cNvSpPr>
            <a:spLocks noGrp="1"/>
          </p:cNvSpPr>
          <p:nvPr>
            <p:ph type="sldNum" sz="quarter" idx="12"/>
          </p:nvPr>
        </p:nvSpPr>
        <p:spPr/>
        <p:txBody>
          <a:bodyPr/>
          <a:lstStyle/>
          <a:p>
            <a:fld id="{014AA8A5-7719-4F92-936C-1878CA4626DE}" type="slidenum">
              <a:rPr lang="en-US" smtClean="0"/>
              <a:t>32</a:t>
            </a:fld>
            <a:endParaRPr lang="en-US"/>
          </a:p>
        </p:txBody>
      </p:sp>
      <p:sp>
        <p:nvSpPr>
          <p:cNvPr id="9" name="Footer Placeholder 8">
            <a:extLst>
              <a:ext uri="{FF2B5EF4-FFF2-40B4-BE49-F238E27FC236}">
                <a16:creationId xmlns:a16="http://schemas.microsoft.com/office/drawing/2014/main" id="{5732DFEB-66FC-185F-61E6-DFAE2BCF6CF9}"/>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81" name="Google Shape;681;p30"/>
          <p:cNvSpPr txBox="1">
            <a:spLocks noGrp="1"/>
          </p:cNvSpPr>
          <p:nvPr>
            <p:ph type="title"/>
          </p:nvPr>
        </p:nvSpPr>
        <p:spPr>
          <a:xfrm>
            <a:off x="561209" y="547688"/>
            <a:ext cx="17321978" cy="1988345"/>
          </a:xfr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lvl="0"/>
            <a:r>
              <a:rPr lang="en-US" noProof="0" dirty="0">
                <a:sym typeface="Arial"/>
              </a:rPr>
              <a:t>Important Kitchen Table Conversations</a:t>
            </a:r>
          </a:p>
        </p:txBody>
      </p:sp>
      <p:sp>
        <p:nvSpPr>
          <p:cNvPr id="682" name="Google Shape;682;p30"/>
          <p:cNvSpPr txBox="1">
            <a:spLocks noGrp="1"/>
          </p:cNvSpPr>
          <p:nvPr>
            <p:ph idx="1"/>
          </p:nvPr>
        </p:nvSpPr>
        <p:spPr>
          <a:xfrm>
            <a:off x="561974" y="2738438"/>
            <a:ext cx="9902825" cy="6527800"/>
          </a:xfrm>
          <a:noFill/>
          <a:ln>
            <a:noFill/>
          </a:ln>
        </p:spPr>
        <p:txBody>
          <a:bodyPr spcFirstLastPara="1" wrap="square" lIns="91425" tIns="45700" rIns="91425" bIns="45700" anchor="t" anchorCtr="0">
            <a:normAutofit/>
          </a:bodyPr>
          <a:lstStyle/>
          <a:p>
            <a:pPr lvl="0"/>
            <a:r>
              <a:rPr lang="en-US" sz="3600" dirty="0">
                <a:sym typeface="Montserrat"/>
              </a:rPr>
              <a:t>What is each school’s net price?</a:t>
            </a:r>
          </a:p>
          <a:p>
            <a:pPr lvl="0"/>
            <a:r>
              <a:rPr lang="en-US" sz="3600" dirty="0">
                <a:sym typeface="Montserrat"/>
              </a:rPr>
              <a:t>Would starting at community college save significant $?</a:t>
            </a:r>
          </a:p>
          <a:p>
            <a:pPr lvl="0"/>
            <a:r>
              <a:rPr lang="en-US" sz="3600" dirty="0">
                <a:sym typeface="Montserrat"/>
              </a:rPr>
              <a:t>Consider the number of children you will send to college</a:t>
            </a:r>
          </a:p>
          <a:p>
            <a:pPr lvl="0"/>
            <a:r>
              <a:rPr lang="en-US" sz="3600" dirty="0">
                <a:sym typeface="Montserrat"/>
              </a:rPr>
              <a:t>Think in terms of total debt (4+ years of school) &amp; potential starting salary</a:t>
            </a:r>
          </a:p>
          <a:p>
            <a:pPr lvl="0"/>
            <a:r>
              <a:rPr lang="en-US" sz="3600" dirty="0">
                <a:sym typeface="Montserrat"/>
              </a:rPr>
              <a:t>Is the student considering graduate school?</a:t>
            </a:r>
          </a:p>
        </p:txBody>
      </p:sp>
      <p:sp>
        <p:nvSpPr>
          <p:cNvPr id="8" name="Slide Number Placeholder 7">
            <a:extLst>
              <a:ext uri="{FF2B5EF4-FFF2-40B4-BE49-F238E27FC236}">
                <a16:creationId xmlns:a16="http://schemas.microsoft.com/office/drawing/2014/main" id="{5C80C216-AA21-0387-40DF-DED1B877D1A1}"/>
              </a:ext>
            </a:extLst>
          </p:cNvPr>
          <p:cNvSpPr>
            <a:spLocks noGrp="1"/>
          </p:cNvSpPr>
          <p:nvPr>
            <p:ph type="sldNum" sz="quarter" idx="12"/>
          </p:nvPr>
        </p:nvSpPr>
        <p:spPr/>
        <p:txBody>
          <a:bodyPr/>
          <a:lstStyle/>
          <a:p>
            <a:fld id="{014AA8A5-7719-4F92-936C-1878CA4626DE}" type="slidenum">
              <a:rPr lang="en-US" smtClean="0"/>
              <a:t>33</a:t>
            </a:fld>
            <a:endParaRPr lang="en-US"/>
          </a:p>
        </p:txBody>
      </p:sp>
      <p:sp>
        <p:nvSpPr>
          <p:cNvPr id="9" name="Footer Placeholder 8">
            <a:extLst>
              <a:ext uri="{FF2B5EF4-FFF2-40B4-BE49-F238E27FC236}">
                <a16:creationId xmlns:a16="http://schemas.microsoft.com/office/drawing/2014/main" id="{75708B29-DC34-373B-6881-53EE4BC81D1F}"/>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
        <p:nvSpPr>
          <p:cNvPr id="10" name="Oval 9">
            <a:extLst>
              <a:ext uri="{FF2B5EF4-FFF2-40B4-BE49-F238E27FC236}">
                <a16:creationId xmlns:a16="http://schemas.microsoft.com/office/drawing/2014/main" id="{60A2AA66-2C0E-3ABB-F8F3-F9A87A5DF65E}"/>
              </a:ext>
            </a:extLst>
          </p:cNvPr>
          <p:cNvSpPr/>
          <p:nvPr/>
        </p:nvSpPr>
        <p:spPr>
          <a:xfrm>
            <a:off x="11924554" y="3021467"/>
            <a:ext cx="4824930" cy="475184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Chat outline">
            <a:extLst>
              <a:ext uri="{FF2B5EF4-FFF2-40B4-BE49-F238E27FC236}">
                <a16:creationId xmlns:a16="http://schemas.microsoft.com/office/drawing/2014/main" id="{A64668D0-E61C-12CC-323A-74FCAE2C66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41569" y="3701939"/>
            <a:ext cx="3390901" cy="3390901"/>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8"/>
          <p:cNvSpPr txBox="1">
            <a:spLocks noGrp="1"/>
          </p:cNvSpPr>
          <p:nvPr>
            <p:ph type="title"/>
          </p:nvPr>
        </p:nvSpPr>
        <p:spPr>
          <a:xfrm>
            <a:off x="561209" y="547688"/>
            <a:ext cx="17321978" cy="1988345"/>
          </a:xfr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lvl="0"/>
            <a:r>
              <a:rPr lang="en-US" noProof="0" dirty="0">
                <a:sym typeface="Montserrat"/>
              </a:rPr>
              <a:t>Paying for College in MA</a:t>
            </a:r>
            <a:endParaRPr lang="en-US" noProof="0" dirty="0">
              <a:sym typeface="Arial"/>
            </a:endParaRPr>
          </a:p>
        </p:txBody>
      </p:sp>
      <p:sp>
        <p:nvSpPr>
          <p:cNvPr id="6" name="Content Placeholder 5">
            <a:extLst>
              <a:ext uri="{FF2B5EF4-FFF2-40B4-BE49-F238E27FC236}">
                <a16:creationId xmlns:a16="http://schemas.microsoft.com/office/drawing/2014/main" id="{8D6BA610-6378-6237-E50B-B2E3C0CDB592}"/>
              </a:ext>
            </a:extLst>
          </p:cNvPr>
          <p:cNvSpPr>
            <a:spLocks noGrp="1"/>
          </p:cNvSpPr>
          <p:nvPr>
            <p:ph idx="1"/>
          </p:nvPr>
        </p:nvSpPr>
        <p:spPr>
          <a:xfrm>
            <a:off x="483009" y="2150215"/>
            <a:ext cx="17321981" cy="6527007"/>
          </a:xfrm>
        </p:spPr>
        <p:txBody>
          <a:bodyPr>
            <a:noAutofit/>
          </a:bodyPr>
          <a:lstStyle/>
          <a:p>
            <a:pPr marL="0" indent="0" algn="ctr">
              <a:buNone/>
            </a:pPr>
            <a:r>
              <a:rPr lang="en-US" sz="3200" b="1" dirty="0">
                <a:sym typeface="Montserrat"/>
              </a:rPr>
              <a:t>To apply for MA state financial aid, complete the FAFSA by May 1</a:t>
            </a:r>
            <a:r>
              <a:rPr lang="en-US" sz="3200" b="1" baseline="30000" dirty="0">
                <a:sym typeface="Montserrat"/>
              </a:rPr>
              <a:t>st</a:t>
            </a:r>
            <a:r>
              <a:rPr lang="en-US" sz="3200" b="1" dirty="0">
                <a:sym typeface="Montserrat"/>
              </a:rPr>
              <a:t>  </a:t>
            </a:r>
          </a:p>
          <a:p>
            <a:pPr marL="0" indent="0">
              <a:buNone/>
            </a:pPr>
            <a:r>
              <a:rPr lang="en-US" sz="3200" b="1" dirty="0" err="1">
                <a:sym typeface="Montserrat"/>
              </a:rPr>
              <a:t>MassEducate</a:t>
            </a:r>
            <a:r>
              <a:rPr lang="en-US" sz="3200" b="1" dirty="0">
                <a:sym typeface="Montserrat"/>
              </a:rPr>
              <a:t>: </a:t>
            </a:r>
            <a:r>
              <a:rPr lang="en-US" sz="3200" dirty="0">
                <a:sym typeface="Montserrat"/>
              </a:rPr>
              <a:t>Free community college (tuition &amp; fees) for all students</a:t>
            </a:r>
          </a:p>
          <a:p>
            <a:pPr marL="0" indent="0">
              <a:buNone/>
            </a:pPr>
            <a:r>
              <a:rPr lang="en-US" sz="3200" b="1" dirty="0">
                <a:sym typeface="Montserrat"/>
              </a:rPr>
              <a:t>MASSGrant Plus Expansion: </a:t>
            </a:r>
            <a:r>
              <a:rPr lang="en-US" sz="3200" dirty="0">
                <a:sym typeface="Montserrat"/>
              </a:rPr>
              <a:t>Free or reduced tuition &amp; fees for low &amp; middle-income students and potential book allowance</a:t>
            </a:r>
          </a:p>
          <a:p>
            <a:pPr marL="0" indent="0">
              <a:buNone/>
            </a:pPr>
            <a:r>
              <a:rPr lang="en-US" sz="3200" b="1" dirty="0">
                <a:sym typeface="Montserrat"/>
              </a:rPr>
              <a:t>Tuition Equity Law: </a:t>
            </a:r>
            <a:r>
              <a:rPr lang="en-US" sz="3200" dirty="0">
                <a:sym typeface="Montserrat"/>
              </a:rPr>
              <a:t>Some undocumented students can receive MA state aid and in-state tuition rates</a:t>
            </a:r>
          </a:p>
          <a:p>
            <a:pPr marL="0" indent="0">
              <a:buNone/>
            </a:pPr>
            <a:r>
              <a:rPr lang="en-US" sz="3200" b="1" dirty="0" err="1">
                <a:sym typeface="Montserrat"/>
              </a:rPr>
              <a:t>MassTransfer</a:t>
            </a:r>
            <a:r>
              <a:rPr lang="en-US" sz="3200" b="1" dirty="0">
                <a:sym typeface="Montserrat"/>
              </a:rPr>
              <a:t>: </a:t>
            </a:r>
            <a:r>
              <a:rPr lang="en-US" sz="3200" dirty="0">
                <a:sym typeface="Montserrat"/>
              </a:rPr>
              <a:t>Makes transferring from a MA community college to a 4-year MA public college more affordable</a:t>
            </a:r>
          </a:p>
          <a:p>
            <a:pPr marL="0" indent="0">
              <a:buNone/>
            </a:pPr>
            <a:r>
              <a:rPr lang="en-US" sz="3200" b="1" dirty="0">
                <a:sym typeface="Montserrat"/>
              </a:rPr>
              <a:t>Tuition Break: </a:t>
            </a:r>
            <a:r>
              <a:rPr lang="en-US" sz="3200" dirty="0">
                <a:sym typeface="Montserrat"/>
              </a:rPr>
              <a:t>Reduction on out-of-state tuition costs at New England colleges for certain programs</a:t>
            </a:r>
          </a:p>
          <a:p>
            <a:pPr marL="0" indent="0">
              <a:buNone/>
            </a:pPr>
            <a:r>
              <a:rPr lang="en-US" sz="3200" b="1" dirty="0" err="1">
                <a:sym typeface="Montserrat"/>
              </a:rPr>
              <a:t>MASSAid</a:t>
            </a:r>
            <a:r>
              <a:rPr lang="en-US" sz="3200" b="1" dirty="0">
                <a:sym typeface="Montserrat"/>
              </a:rPr>
              <a:t> Portal</a:t>
            </a:r>
            <a:r>
              <a:rPr lang="en-US" sz="3200" dirty="0">
                <a:sym typeface="Montserrat"/>
              </a:rPr>
              <a:t>: Shows MA state financial aid (there may be none)</a:t>
            </a:r>
          </a:p>
          <a:p>
            <a:pPr marL="0" indent="0">
              <a:buNone/>
            </a:pPr>
            <a:endParaRPr lang="en-US" sz="3200" dirty="0">
              <a:sym typeface="Montserrat"/>
            </a:endParaRPr>
          </a:p>
          <a:p>
            <a:pPr marL="0" indent="0" algn="ctr">
              <a:buNone/>
            </a:pPr>
            <a:r>
              <a:rPr lang="en-US" sz="3200" dirty="0">
                <a:solidFill>
                  <a:schemeClr val="tx2"/>
                </a:solidFill>
                <a:sym typeface="Montserrat"/>
                <a:hlinkClick r:id="rId3">
                  <a:extLst>
                    <a:ext uri="{A12FA001-AC4F-418D-AE19-62706E023703}">
                      <ahyp:hlinkClr xmlns:ahyp="http://schemas.microsoft.com/office/drawing/2018/hyperlinkcolor" val="tx"/>
                    </a:ext>
                  </a:extLst>
                </a:hlinkClick>
              </a:rPr>
              <a:t>mefa.org/paying-college-</a:t>
            </a:r>
            <a:r>
              <a:rPr lang="en-US" sz="3200" dirty="0" err="1">
                <a:solidFill>
                  <a:schemeClr val="tx2"/>
                </a:solidFill>
                <a:sym typeface="Montserrat"/>
                <a:hlinkClick r:id="rId3">
                  <a:extLst>
                    <a:ext uri="{A12FA001-AC4F-418D-AE19-62706E023703}">
                      <ahyp:hlinkClr xmlns:ahyp="http://schemas.microsoft.com/office/drawing/2018/hyperlinkcolor" val="tx"/>
                    </a:ext>
                  </a:extLst>
                </a:hlinkClick>
              </a:rPr>
              <a:t>massachusetts</a:t>
            </a:r>
            <a:endParaRPr lang="en-US" sz="3200" dirty="0">
              <a:solidFill>
                <a:schemeClr val="tx2"/>
              </a:solidFill>
              <a:sym typeface="Montserrat"/>
            </a:endParaRPr>
          </a:p>
          <a:p>
            <a:pPr marL="0" indent="0">
              <a:buNone/>
            </a:pPr>
            <a:endParaRPr lang="en-US" sz="3200" dirty="0">
              <a:sym typeface="Montserrat"/>
            </a:endParaRPr>
          </a:p>
          <a:p>
            <a:pPr marL="0" indent="0">
              <a:buNone/>
            </a:pPr>
            <a:endParaRPr lang="en-US" sz="3200" dirty="0">
              <a:sym typeface="Montserrat"/>
            </a:endParaRPr>
          </a:p>
          <a:p>
            <a:pPr marL="0" indent="0">
              <a:buNone/>
            </a:pPr>
            <a:endParaRPr lang="en-US" sz="3200" dirty="0"/>
          </a:p>
        </p:txBody>
      </p:sp>
      <p:sp>
        <p:nvSpPr>
          <p:cNvPr id="10" name="Footer Placeholder 9">
            <a:extLst>
              <a:ext uri="{FF2B5EF4-FFF2-40B4-BE49-F238E27FC236}">
                <a16:creationId xmlns:a16="http://schemas.microsoft.com/office/drawing/2014/main" id="{1F797EAB-5ABD-8AAE-3773-8A2474B6C63F}"/>
              </a:ext>
            </a:extLst>
          </p:cNvPr>
          <p:cNvSpPr>
            <a:spLocks noGrp="1"/>
          </p:cNvSpPr>
          <p:nvPr>
            <p:ph type="ftr" sz="quarter" idx="11"/>
          </p:nvPr>
        </p:nvSpPr>
        <p:spPr>
          <a:xfrm>
            <a:off x="561975" y="9340850"/>
            <a:ext cx="16468725" cy="547688"/>
          </a:xfrm>
        </p:spPr>
        <p:txBody>
          <a:bodyPr/>
          <a:lstStyle/>
          <a:p>
            <a:r>
              <a:rPr lang="en-US" dirty="0"/>
              <a:t>MEFA Massachusetts Educational Financing Authority and MEFA are registered service marks of the Massachusetts Educational Financing Authority. © 2024 MEFA. ALL RIGHTS RESERVED.</a:t>
            </a:r>
          </a:p>
        </p:txBody>
      </p:sp>
      <p:sp>
        <p:nvSpPr>
          <p:cNvPr id="9" name="Slide Number Placeholder 8">
            <a:extLst>
              <a:ext uri="{FF2B5EF4-FFF2-40B4-BE49-F238E27FC236}">
                <a16:creationId xmlns:a16="http://schemas.microsoft.com/office/drawing/2014/main" id="{C2406F0E-ACD5-75C0-8FE9-8DD042229751}"/>
              </a:ext>
            </a:extLst>
          </p:cNvPr>
          <p:cNvSpPr>
            <a:spLocks noGrp="1"/>
          </p:cNvSpPr>
          <p:nvPr>
            <p:ph type="sldNum" sz="quarter" idx="12"/>
          </p:nvPr>
        </p:nvSpPr>
        <p:spPr>
          <a:xfrm>
            <a:off x="17030699" y="9340103"/>
            <a:ext cx="852489" cy="547688"/>
          </a:xfrm>
        </p:spPr>
        <p:txBody>
          <a:bodyPr/>
          <a:lstStyle/>
          <a:p>
            <a:fld id="{014AA8A5-7719-4F92-936C-1878CA4626DE}" type="slidenum">
              <a:rPr lang="en-US" smtClean="0"/>
              <a:pPr/>
              <a:t>34</a:t>
            </a:fld>
            <a:endParaRPr lang="en-US"/>
          </a:p>
        </p:txBody>
      </p:sp>
    </p:spTree>
    <p:extLst>
      <p:ext uri="{BB962C8B-B14F-4D97-AF65-F5344CB8AC3E}">
        <p14:creationId xmlns:p14="http://schemas.microsoft.com/office/powerpoint/2010/main" val="1149680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32"/>
          <p:cNvSpPr txBox="1">
            <a:spLocks noGrp="1"/>
          </p:cNvSpPr>
          <p:nvPr>
            <p:ph type="title"/>
          </p:nvPr>
        </p:nvSpPr>
        <p:spPr>
          <a:xfrm>
            <a:off x="1247775" y="2564608"/>
            <a:ext cx="15773400" cy="4279106"/>
          </a:xfrm>
          <a:noFill/>
          <a:ln>
            <a:noFill/>
          </a:ln>
        </p:spPr>
        <p:txBody>
          <a:bodyPr spcFirstLastPara="1" wrap="square" lIns="91425" tIns="45700" rIns="91425" bIns="45700" anchor="b" anchorCtr="0">
            <a:normAutofit/>
          </a:bodyPr>
          <a:lstStyle/>
          <a:p>
            <a:pPr lvl="0"/>
            <a:r>
              <a:rPr lang="en-US" dirty="0"/>
              <a:t>Free Resources</a:t>
            </a:r>
          </a:p>
        </p:txBody>
      </p:sp>
      <p:sp>
        <p:nvSpPr>
          <p:cNvPr id="5" name="Footer Placeholder 4">
            <a:extLst>
              <a:ext uri="{FF2B5EF4-FFF2-40B4-BE49-F238E27FC236}">
                <a16:creationId xmlns:a16="http://schemas.microsoft.com/office/drawing/2014/main" id="{9355822C-EB7E-8D8E-271C-6155CEBE905D}"/>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10" name="Google Shape;710;p33"/>
          <p:cNvSpPr txBox="1">
            <a:spLocks noGrp="1"/>
          </p:cNvSpPr>
          <p:nvPr>
            <p:ph type="title"/>
          </p:nvPr>
        </p:nvSpPr>
        <p:spPr>
          <a:xfrm>
            <a:off x="561209" y="547688"/>
            <a:ext cx="17321978" cy="1988345"/>
          </a:xfr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lvl="0"/>
            <a:r>
              <a:rPr lang="en-US" noProof="0" dirty="0">
                <a:sym typeface="Arial"/>
              </a:rPr>
              <a:t>National and Community Resources</a:t>
            </a:r>
          </a:p>
        </p:txBody>
      </p:sp>
      <p:sp>
        <p:nvSpPr>
          <p:cNvPr id="711" name="Google Shape;711;p33"/>
          <p:cNvSpPr txBox="1">
            <a:spLocks noGrp="1"/>
          </p:cNvSpPr>
          <p:nvPr>
            <p:ph idx="1"/>
          </p:nvPr>
        </p:nvSpPr>
        <p:spPr>
          <a:xfrm>
            <a:off x="561975" y="2738437"/>
            <a:ext cx="17321213" cy="6833733"/>
          </a:xfrm>
          <a:noFill/>
          <a:ln>
            <a:noFill/>
          </a:ln>
        </p:spPr>
        <p:txBody>
          <a:bodyPr spcFirstLastPara="1" wrap="square" lIns="91425" tIns="45700" rIns="91425" bIns="45700" numCol="3" anchor="t" anchorCtr="0">
            <a:normAutofit/>
          </a:bodyPr>
          <a:lstStyle/>
          <a:p>
            <a:pPr marL="0" lvl="0" indent="0" algn="ctr">
              <a:buNone/>
            </a:pPr>
            <a:r>
              <a:rPr lang="en-US" sz="3200" b="1" dirty="0">
                <a:sym typeface="Montserrat"/>
              </a:rPr>
              <a:t>FAFSA Day</a:t>
            </a:r>
            <a:br>
              <a:rPr lang="en-US" sz="3200" b="1" dirty="0">
                <a:sym typeface="Montserrat"/>
              </a:rPr>
            </a:br>
            <a:br>
              <a:rPr lang="en-US" sz="3200" b="1" dirty="0">
                <a:sym typeface="Montserrat"/>
              </a:rPr>
            </a:br>
            <a:endParaRPr lang="en-US" sz="3200" b="1" dirty="0"/>
          </a:p>
          <a:p>
            <a:pPr lvl="0"/>
            <a:r>
              <a:rPr lang="en-US" sz="3200" dirty="0">
                <a:sym typeface="Montserrat"/>
              </a:rPr>
              <a:t>Free assistance completing the FAFSA</a:t>
            </a:r>
            <a:endParaRPr lang="en-US" sz="3200" dirty="0"/>
          </a:p>
          <a:p>
            <a:pPr lvl="0"/>
            <a:r>
              <a:rPr lang="en-US" sz="3200" dirty="0">
                <a:sym typeface="Montserrat"/>
              </a:rPr>
              <a:t>Events held Oct-Feb </a:t>
            </a:r>
            <a:endParaRPr lang="en-US" sz="3200" dirty="0"/>
          </a:p>
          <a:p>
            <a:pPr lvl="0"/>
            <a:r>
              <a:rPr lang="en-US" sz="3200" dirty="0">
                <a:sym typeface="Montserrat"/>
              </a:rPr>
              <a:t>Offered in both English and Spanish</a:t>
            </a:r>
            <a:endParaRPr lang="en-US" sz="3200" dirty="0"/>
          </a:p>
          <a:p>
            <a:pPr lvl="0"/>
            <a:r>
              <a:rPr lang="en-US" sz="3200" dirty="0">
                <a:sym typeface="Montserrat"/>
              </a:rPr>
              <a:t>Register at FAFSADay.org</a:t>
            </a:r>
            <a:endParaRPr lang="en-US" sz="3200" dirty="0"/>
          </a:p>
          <a:p>
            <a:pPr marL="0" lvl="0" indent="0">
              <a:buNone/>
            </a:pPr>
            <a:endParaRPr lang="en-US" sz="3200" dirty="0">
              <a:sym typeface="Montserrat"/>
            </a:endParaRPr>
          </a:p>
          <a:p>
            <a:pPr marL="0" lvl="0" indent="0">
              <a:buNone/>
            </a:pPr>
            <a:endParaRPr lang="en-US" sz="3200" dirty="0">
              <a:sym typeface="Montserrat"/>
            </a:endParaRPr>
          </a:p>
          <a:p>
            <a:pPr marL="0" lvl="0" indent="0" algn="ctr">
              <a:buNone/>
            </a:pPr>
            <a:r>
              <a:rPr lang="en-US" sz="3200" b="1" dirty="0">
                <a:sym typeface="Montserrat"/>
              </a:rPr>
              <a:t>Massachusetts Educational Opportunity Centers</a:t>
            </a:r>
            <a:endParaRPr lang="en-US" sz="3200" b="1" dirty="0"/>
          </a:p>
          <a:p>
            <a:pPr lvl="0">
              <a:spcBef>
                <a:spcPts val="4200"/>
              </a:spcBef>
            </a:pPr>
            <a:r>
              <a:rPr lang="en-US" sz="3200" dirty="0">
                <a:sym typeface="Montserrat"/>
              </a:rPr>
              <a:t>Non-profit providing free financial aid help and career readiness services</a:t>
            </a:r>
          </a:p>
          <a:p>
            <a:pPr lvl="0"/>
            <a:r>
              <a:rPr lang="en-US" sz="3200" dirty="0">
                <a:sym typeface="Montserrat"/>
              </a:rPr>
              <a:t>Schedule an appointment </a:t>
            </a:r>
            <a:br>
              <a:rPr lang="en-US" sz="3200" dirty="0">
                <a:sym typeface="Montserrat"/>
              </a:rPr>
            </a:br>
            <a:r>
              <a:rPr lang="en-US" sz="3200" dirty="0">
                <a:sym typeface="Montserrat"/>
              </a:rPr>
              <a:t>with an education advisor</a:t>
            </a:r>
            <a:endParaRPr lang="en-US" sz="3200" dirty="0"/>
          </a:p>
          <a:p>
            <a:pPr marL="0" lvl="0" indent="0" algn="ctr">
              <a:buNone/>
            </a:pPr>
            <a:r>
              <a:rPr lang="en-US" sz="3200" dirty="0">
                <a:sym typeface="Montserrat"/>
              </a:rPr>
              <a:t>massedco.org/</a:t>
            </a:r>
          </a:p>
          <a:p>
            <a:pPr lvl="0"/>
            <a:endParaRPr lang="en-US" sz="3200" dirty="0">
              <a:sym typeface="Montserrat"/>
            </a:endParaRPr>
          </a:p>
          <a:p>
            <a:pPr marL="0" lvl="0" indent="0">
              <a:buNone/>
            </a:pPr>
            <a:endParaRPr lang="en-US" sz="3200" dirty="0">
              <a:sym typeface="Montserrat"/>
            </a:endParaRPr>
          </a:p>
          <a:p>
            <a:pPr marL="0" lvl="0" indent="0">
              <a:buNone/>
            </a:pPr>
            <a:endParaRPr lang="en-US" sz="3200" dirty="0">
              <a:sym typeface="Montserrat"/>
            </a:endParaRPr>
          </a:p>
          <a:p>
            <a:pPr marL="0" lvl="0" indent="0" algn="ctr">
              <a:buNone/>
            </a:pPr>
            <a:r>
              <a:rPr lang="en-US" sz="3200" b="1" dirty="0">
                <a:sym typeface="Montserrat"/>
              </a:rPr>
              <a:t>MEFA Pathway</a:t>
            </a:r>
          </a:p>
          <a:p>
            <a:pPr marL="0" lvl="0" indent="0" algn="ctr">
              <a:buNone/>
            </a:pPr>
            <a:endParaRPr lang="en-US" sz="3200" b="1" dirty="0">
              <a:sym typeface="Montserrat"/>
            </a:endParaRPr>
          </a:p>
          <a:p>
            <a:pPr lvl="0">
              <a:spcBef>
                <a:spcPts val="2400"/>
              </a:spcBef>
            </a:pPr>
            <a:r>
              <a:rPr lang="en-US" sz="3200" dirty="0">
                <a:sym typeface="Montserrat"/>
              </a:rPr>
              <a:t>No-cost college and career planning resource for students in grades 6-12</a:t>
            </a:r>
          </a:p>
          <a:p>
            <a:pPr marL="0" lvl="0" indent="0" algn="ctr">
              <a:buNone/>
            </a:pPr>
            <a:r>
              <a:rPr lang="en-US" sz="3200" dirty="0">
                <a:sym typeface="Montserrat"/>
              </a:rPr>
              <a:t>mefapathway.org</a:t>
            </a:r>
          </a:p>
        </p:txBody>
      </p:sp>
      <p:sp>
        <p:nvSpPr>
          <p:cNvPr id="8" name="Slide Number Placeholder 7">
            <a:extLst>
              <a:ext uri="{FF2B5EF4-FFF2-40B4-BE49-F238E27FC236}">
                <a16:creationId xmlns:a16="http://schemas.microsoft.com/office/drawing/2014/main" id="{499A552B-05B9-6C71-3A87-4AFAD06CC0D1}"/>
              </a:ext>
            </a:extLst>
          </p:cNvPr>
          <p:cNvSpPr>
            <a:spLocks noGrp="1"/>
          </p:cNvSpPr>
          <p:nvPr>
            <p:ph type="sldNum" sz="quarter" idx="12"/>
          </p:nvPr>
        </p:nvSpPr>
        <p:spPr/>
        <p:txBody>
          <a:bodyPr/>
          <a:lstStyle/>
          <a:p>
            <a:fld id="{014AA8A5-7719-4F92-936C-1878CA4626DE}" type="slidenum">
              <a:rPr lang="en-US" smtClean="0"/>
              <a:t>36</a:t>
            </a:fld>
            <a:endParaRPr lang="en-US"/>
          </a:p>
        </p:txBody>
      </p:sp>
      <p:sp>
        <p:nvSpPr>
          <p:cNvPr id="9" name="Footer Placeholder 8">
            <a:extLst>
              <a:ext uri="{FF2B5EF4-FFF2-40B4-BE49-F238E27FC236}">
                <a16:creationId xmlns:a16="http://schemas.microsoft.com/office/drawing/2014/main" id="{36135AA9-EDAA-553C-E666-0596B51D86E7}"/>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16"/>
        <p:cNvGrpSpPr/>
        <p:nvPr/>
      </p:nvGrpSpPr>
      <p:grpSpPr>
        <a:xfrm>
          <a:off x="0" y="0"/>
          <a:ext cx="0" cy="0"/>
          <a:chOff x="0" y="0"/>
          <a:chExt cx="0" cy="0"/>
        </a:xfrm>
      </p:grpSpPr>
      <p:sp>
        <p:nvSpPr>
          <p:cNvPr id="717" name="Google Shape;717;p34"/>
          <p:cNvSpPr txBox="1">
            <a:spLocks noGrp="1"/>
          </p:cNvSpPr>
          <p:nvPr>
            <p:ph type="title"/>
          </p:nvPr>
        </p:nvSpPr>
        <p:spPr>
          <a:xfrm>
            <a:off x="561209" y="547688"/>
            <a:ext cx="17321978" cy="1988345"/>
          </a:xfr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lvl="0"/>
            <a:r>
              <a:rPr lang="en-US" noProof="0" dirty="0">
                <a:sym typeface="Montserrat"/>
              </a:rPr>
              <a:t>Staying on Track Through Senior Year</a:t>
            </a:r>
            <a:endParaRPr lang="en-US" noProof="0" dirty="0">
              <a:sym typeface="Arial"/>
            </a:endParaRPr>
          </a:p>
        </p:txBody>
      </p:sp>
      <p:sp>
        <p:nvSpPr>
          <p:cNvPr id="5" name="Content Placeholder 4">
            <a:extLst>
              <a:ext uri="{FF2B5EF4-FFF2-40B4-BE49-F238E27FC236}">
                <a16:creationId xmlns:a16="http://schemas.microsoft.com/office/drawing/2014/main" id="{A8D9F616-B4AF-E344-1C1A-3798239D5173}"/>
              </a:ext>
            </a:extLst>
          </p:cNvPr>
          <p:cNvSpPr>
            <a:spLocks noGrp="1"/>
          </p:cNvSpPr>
          <p:nvPr>
            <p:ph idx="1"/>
          </p:nvPr>
        </p:nvSpPr>
        <p:spPr>
          <a:xfrm>
            <a:off x="561206" y="2738438"/>
            <a:ext cx="17321981" cy="6527007"/>
          </a:xfrm>
        </p:spPr>
        <p:txBody>
          <a:bodyPr/>
          <a:lstStyle/>
          <a:p>
            <a:endParaRPr lang="en-US" dirty="0"/>
          </a:p>
          <a:p>
            <a:endParaRPr lang="en-US" dirty="0"/>
          </a:p>
        </p:txBody>
      </p:sp>
      <p:sp>
        <p:nvSpPr>
          <p:cNvPr id="719" name="Google Shape;719;p34"/>
          <p:cNvSpPr/>
          <p:nvPr/>
        </p:nvSpPr>
        <p:spPr>
          <a:xfrm>
            <a:off x="989746" y="2145299"/>
            <a:ext cx="5160225" cy="693911"/>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721" name="Google Shape;721;p34"/>
          <p:cNvSpPr/>
          <p:nvPr/>
        </p:nvSpPr>
        <p:spPr>
          <a:xfrm>
            <a:off x="10413028" y="2145299"/>
            <a:ext cx="5160225" cy="693911"/>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723" name="Google Shape;723;p34"/>
          <p:cNvSpPr/>
          <p:nvPr/>
        </p:nvSpPr>
        <p:spPr>
          <a:xfrm>
            <a:off x="989746" y="5229785"/>
            <a:ext cx="5160225" cy="6939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725" name="Google Shape;725;p34"/>
          <p:cNvSpPr/>
          <p:nvPr/>
        </p:nvSpPr>
        <p:spPr>
          <a:xfrm>
            <a:off x="10413028" y="5229789"/>
            <a:ext cx="5160225" cy="693911"/>
          </a:xfrm>
          <a:prstGeom prst="rect">
            <a:avLst/>
          </a:prstGeom>
          <a:solidFill>
            <a:schemeClr val="accent2"/>
          </a:solidFill>
          <a:ln>
            <a:solidFill>
              <a:srgbClr val="C7E7F9"/>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720" name="Google Shape;720;p34"/>
          <p:cNvSpPr txBox="1"/>
          <p:nvPr/>
        </p:nvSpPr>
        <p:spPr>
          <a:xfrm>
            <a:off x="1223119" y="2261442"/>
            <a:ext cx="4693479"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mn-lt"/>
                <a:ea typeface="Montserrat"/>
                <a:cs typeface="Montserrat"/>
                <a:sym typeface="Montserrat"/>
              </a:rPr>
              <a:t>Spring/Summer Junior Year</a:t>
            </a:r>
            <a:endParaRPr sz="2400" b="1" dirty="0">
              <a:latin typeface="+mn-lt"/>
            </a:endParaRPr>
          </a:p>
        </p:txBody>
      </p:sp>
      <p:sp>
        <p:nvSpPr>
          <p:cNvPr id="727" name="Google Shape;727;p34"/>
          <p:cNvSpPr txBox="1"/>
          <p:nvPr/>
        </p:nvSpPr>
        <p:spPr>
          <a:xfrm>
            <a:off x="989746" y="3021681"/>
            <a:ext cx="6710052" cy="193895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tx1"/>
              </a:buClr>
              <a:buSzPts val="2000"/>
              <a:buFont typeface="Arial"/>
              <a:buChar char="•"/>
            </a:pPr>
            <a:r>
              <a:rPr lang="en-US" sz="2400" dirty="0">
                <a:sym typeface="Arial"/>
              </a:rPr>
              <a:t>Research colleges</a:t>
            </a:r>
            <a:endParaRPr sz="2400" dirty="0"/>
          </a:p>
          <a:p>
            <a:pPr marL="285750" marR="0" lvl="0" indent="-285750" algn="l" rtl="0">
              <a:spcBef>
                <a:spcPts val="0"/>
              </a:spcBef>
              <a:spcAft>
                <a:spcPts val="0"/>
              </a:spcAft>
              <a:buClr>
                <a:schemeClr val="tx1"/>
              </a:buClr>
              <a:buSzPts val="2000"/>
              <a:buFont typeface="Arial"/>
              <a:buChar char="•"/>
            </a:pPr>
            <a:r>
              <a:rPr lang="en-US" sz="2400" dirty="0">
                <a:sym typeface="Arial"/>
              </a:rPr>
              <a:t>Visit campuses and college fairs</a:t>
            </a:r>
            <a:endParaRPr sz="2400" dirty="0"/>
          </a:p>
          <a:p>
            <a:pPr marL="285750" marR="0" lvl="0" indent="-285750" algn="l" rtl="0">
              <a:spcBef>
                <a:spcPts val="0"/>
              </a:spcBef>
              <a:spcAft>
                <a:spcPts val="0"/>
              </a:spcAft>
              <a:buClr>
                <a:schemeClr val="tx1"/>
              </a:buClr>
              <a:buSzPts val="2000"/>
              <a:buFont typeface="Arial"/>
              <a:buChar char="•"/>
            </a:pPr>
            <a:r>
              <a:rPr lang="en-US" sz="2400" dirty="0">
                <a:sym typeface="Arial"/>
              </a:rPr>
              <a:t>Ask teachers for letters of recommendation</a:t>
            </a:r>
            <a:endParaRPr sz="2400" dirty="0"/>
          </a:p>
          <a:p>
            <a:pPr marL="285750" marR="0" lvl="0" indent="-285750" algn="l" rtl="0">
              <a:spcBef>
                <a:spcPts val="0"/>
              </a:spcBef>
              <a:spcAft>
                <a:spcPts val="0"/>
              </a:spcAft>
              <a:buClr>
                <a:schemeClr val="tx1"/>
              </a:buClr>
              <a:buSzPts val="2000"/>
              <a:buFont typeface="Arial"/>
              <a:buChar char="•"/>
            </a:pPr>
            <a:r>
              <a:rPr lang="en-US" sz="2400" dirty="0">
                <a:sym typeface="Arial"/>
              </a:rPr>
              <a:t>Take the SAT/ACT</a:t>
            </a:r>
            <a:endParaRPr sz="2400" dirty="0"/>
          </a:p>
          <a:p>
            <a:pPr marL="285750" marR="0" lvl="0" indent="-285750" algn="l" rtl="0">
              <a:spcBef>
                <a:spcPts val="0"/>
              </a:spcBef>
              <a:spcAft>
                <a:spcPts val="0"/>
              </a:spcAft>
              <a:buClr>
                <a:schemeClr val="tx1"/>
              </a:buClr>
              <a:buSzPts val="2000"/>
              <a:buFont typeface="Arial"/>
              <a:buChar char="•"/>
            </a:pPr>
            <a:r>
              <a:rPr lang="en-US" sz="2400" dirty="0">
                <a:sym typeface="Arial"/>
              </a:rPr>
              <a:t>Start writing the college essay</a:t>
            </a:r>
            <a:endParaRPr sz="2400" dirty="0"/>
          </a:p>
        </p:txBody>
      </p:sp>
      <p:sp>
        <p:nvSpPr>
          <p:cNvPr id="722" name="Google Shape;722;p34"/>
          <p:cNvSpPr txBox="1"/>
          <p:nvPr/>
        </p:nvSpPr>
        <p:spPr>
          <a:xfrm>
            <a:off x="10646401" y="2261442"/>
            <a:ext cx="4693479"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mn-lt"/>
                <a:ea typeface="Montserrat"/>
                <a:cs typeface="Montserrat"/>
                <a:sym typeface="Montserrat"/>
              </a:rPr>
              <a:t>Winter Senior Year</a:t>
            </a:r>
            <a:endParaRPr sz="2400" b="1" dirty="0">
              <a:latin typeface="+mn-lt"/>
            </a:endParaRPr>
          </a:p>
        </p:txBody>
      </p:sp>
      <p:sp>
        <p:nvSpPr>
          <p:cNvPr id="729" name="Google Shape;729;p34"/>
          <p:cNvSpPr txBox="1"/>
          <p:nvPr/>
        </p:nvSpPr>
        <p:spPr>
          <a:xfrm>
            <a:off x="10499986" y="3061921"/>
            <a:ext cx="5073268" cy="120028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tx1"/>
              </a:buClr>
              <a:buSzPts val="2000"/>
              <a:buFont typeface="Arial"/>
              <a:buChar char="•"/>
            </a:pPr>
            <a:r>
              <a:rPr lang="en-US" sz="2400" dirty="0">
                <a:sym typeface="Arial"/>
              </a:rPr>
              <a:t>Submit admissions applications</a:t>
            </a:r>
            <a:endParaRPr sz="2400" dirty="0"/>
          </a:p>
          <a:p>
            <a:pPr marL="285750" marR="0" lvl="0" indent="-285750" algn="l" rtl="0">
              <a:spcBef>
                <a:spcPts val="0"/>
              </a:spcBef>
              <a:spcAft>
                <a:spcPts val="0"/>
              </a:spcAft>
              <a:buClr>
                <a:schemeClr val="tx1"/>
              </a:buClr>
              <a:buSzPts val="2000"/>
              <a:buFont typeface="Arial"/>
              <a:buChar char="•"/>
            </a:pPr>
            <a:r>
              <a:rPr lang="en-US" sz="2400" dirty="0">
                <a:sym typeface="Arial"/>
              </a:rPr>
              <a:t>Apply for private scholarships</a:t>
            </a:r>
            <a:endParaRPr sz="2400" dirty="0"/>
          </a:p>
          <a:p>
            <a:pPr marL="285750" marR="0" lvl="0" indent="-285750" algn="l" rtl="0">
              <a:spcBef>
                <a:spcPts val="0"/>
              </a:spcBef>
              <a:spcAft>
                <a:spcPts val="0"/>
              </a:spcAft>
              <a:buClr>
                <a:schemeClr val="tx1"/>
              </a:buClr>
              <a:buSzPts val="2000"/>
              <a:buFont typeface="Arial"/>
              <a:buChar char="•"/>
            </a:pPr>
            <a:r>
              <a:rPr lang="en-US" sz="2400" dirty="0">
                <a:sym typeface="Arial"/>
              </a:rPr>
              <a:t>Send in mid-year grade reports</a:t>
            </a:r>
            <a:endParaRPr sz="2400" dirty="0"/>
          </a:p>
        </p:txBody>
      </p:sp>
      <p:sp>
        <p:nvSpPr>
          <p:cNvPr id="724" name="Google Shape;724;p34"/>
          <p:cNvSpPr txBox="1"/>
          <p:nvPr/>
        </p:nvSpPr>
        <p:spPr>
          <a:xfrm>
            <a:off x="1223119" y="5345928"/>
            <a:ext cx="4693479"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mn-lt"/>
                <a:ea typeface="Montserrat"/>
                <a:cs typeface="Montserrat"/>
                <a:sym typeface="Montserrat"/>
              </a:rPr>
              <a:t>Fall Senior Year</a:t>
            </a:r>
            <a:endParaRPr sz="2400" b="1" dirty="0">
              <a:latin typeface="+mn-lt"/>
            </a:endParaRPr>
          </a:p>
        </p:txBody>
      </p:sp>
      <p:sp>
        <p:nvSpPr>
          <p:cNvPr id="728" name="Google Shape;728;p34"/>
          <p:cNvSpPr txBox="1"/>
          <p:nvPr/>
        </p:nvSpPr>
        <p:spPr>
          <a:xfrm>
            <a:off x="989745" y="6016744"/>
            <a:ext cx="6383511" cy="304694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tx1"/>
              </a:buClr>
              <a:buSzPts val="2000"/>
              <a:buFont typeface="Arial"/>
              <a:buChar char="•"/>
            </a:pPr>
            <a:r>
              <a:rPr lang="en-US" sz="2400" dirty="0">
                <a:sym typeface="Arial"/>
              </a:rPr>
              <a:t>Retake the SAT/ACT</a:t>
            </a:r>
            <a:endParaRPr sz="2400" dirty="0"/>
          </a:p>
          <a:p>
            <a:pPr marL="285750" marR="0" lvl="0" indent="-285750" algn="l" rtl="0">
              <a:spcBef>
                <a:spcPts val="0"/>
              </a:spcBef>
              <a:spcAft>
                <a:spcPts val="0"/>
              </a:spcAft>
              <a:buClr>
                <a:schemeClr val="tx1"/>
              </a:buClr>
              <a:buSzPts val="2000"/>
              <a:buFont typeface="Arial"/>
              <a:buChar char="•"/>
            </a:pPr>
            <a:r>
              <a:rPr lang="en-US" sz="2400" dirty="0">
                <a:sym typeface="Arial"/>
              </a:rPr>
              <a:t>Secure letters of recommendation</a:t>
            </a:r>
            <a:endParaRPr sz="2400" dirty="0"/>
          </a:p>
          <a:p>
            <a:pPr marL="285750" marR="0" lvl="0" indent="-285750" algn="l" rtl="0">
              <a:spcBef>
                <a:spcPts val="0"/>
              </a:spcBef>
              <a:spcAft>
                <a:spcPts val="0"/>
              </a:spcAft>
              <a:buClr>
                <a:schemeClr val="tx1"/>
              </a:buClr>
              <a:buSzPts val="2000"/>
              <a:buFont typeface="Arial"/>
              <a:buChar char="•"/>
            </a:pPr>
            <a:r>
              <a:rPr lang="en-US" sz="2400" dirty="0">
                <a:sym typeface="Arial"/>
              </a:rPr>
              <a:t>Finalize the college essay(s)</a:t>
            </a:r>
            <a:endParaRPr sz="2400" dirty="0"/>
          </a:p>
          <a:p>
            <a:pPr marL="285750" marR="0" lvl="0" indent="-285750" algn="l" rtl="0">
              <a:spcBef>
                <a:spcPts val="0"/>
              </a:spcBef>
              <a:spcAft>
                <a:spcPts val="0"/>
              </a:spcAft>
              <a:buClr>
                <a:schemeClr val="tx1"/>
              </a:buClr>
              <a:buSzPts val="2000"/>
              <a:buFont typeface="Arial"/>
              <a:buChar char="•"/>
            </a:pPr>
            <a:r>
              <a:rPr lang="en-US" sz="2400" dirty="0">
                <a:ea typeface="Arial"/>
                <a:cs typeface="Arial"/>
                <a:sym typeface="Arial"/>
              </a:rPr>
              <a:t>Attend MEFA’s </a:t>
            </a:r>
            <a:r>
              <a:rPr lang="en-US" sz="2400" i="1" dirty="0">
                <a:ea typeface="Arial"/>
                <a:cs typeface="Arial"/>
                <a:sym typeface="Arial"/>
              </a:rPr>
              <a:t>Financial Aid 101 w</a:t>
            </a:r>
            <a:r>
              <a:rPr lang="en-US" sz="2400" dirty="0">
                <a:sym typeface="Arial"/>
              </a:rPr>
              <a:t>ebinar</a:t>
            </a:r>
            <a:endParaRPr sz="2400" dirty="0"/>
          </a:p>
          <a:p>
            <a:pPr marL="285750" marR="0" lvl="0" indent="-285750" algn="l" rtl="0">
              <a:spcBef>
                <a:spcPts val="0"/>
              </a:spcBef>
              <a:spcAft>
                <a:spcPts val="0"/>
              </a:spcAft>
              <a:buClr>
                <a:schemeClr val="tx1"/>
              </a:buClr>
              <a:buSzPts val="2000"/>
              <a:buFont typeface="Arial"/>
              <a:buChar char="•"/>
            </a:pPr>
            <a:r>
              <a:rPr lang="en-US" sz="2400" dirty="0">
                <a:sym typeface="Arial"/>
              </a:rPr>
              <a:t>Complete all admissions applications</a:t>
            </a:r>
          </a:p>
          <a:p>
            <a:pPr marL="285750" marR="0" lvl="0" indent="-285750" algn="l" rtl="0">
              <a:spcBef>
                <a:spcPts val="0"/>
              </a:spcBef>
              <a:spcAft>
                <a:spcPts val="0"/>
              </a:spcAft>
              <a:buClr>
                <a:schemeClr val="tx1"/>
              </a:buClr>
              <a:buSzPts val="2000"/>
              <a:buFont typeface="Arial"/>
              <a:buChar char="•"/>
            </a:pPr>
            <a:r>
              <a:rPr lang="en-US" sz="2400" dirty="0"/>
              <a:t>Submit early admissions applications</a:t>
            </a:r>
            <a:endParaRPr lang="en-US" sz="2400" dirty="0">
              <a:sym typeface="Arial"/>
            </a:endParaRPr>
          </a:p>
          <a:p>
            <a:pPr marL="285750" marR="0" lvl="0" indent="-285750" algn="l" rtl="0">
              <a:spcBef>
                <a:spcPts val="0"/>
              </a:spcBef>
              <a:spcAft>
                <a:spcPts val="0"/>
              </a:spcAft>
              <a:buClr>
                <a:schemeClr val="tx1"/>
              </a:buClr>
              <a:buSzPts val="2000"/>
              <a:buFont typeface="Arial"/>
              <a:buChar char="•"/>
            </a:pPr>
            <a:r>
              <a:rPr lang="en-US" sz="2400" dirty="0"/>
              <a:t>Get an FSA ID and submit the FAFSA</a:t>
            </a:r>
            <a:endParaRPr sz="2400" dirty="0"/>
          </a:p>
          <a:p>
            <a:pPr marL="285750" marR="0" lvl="0" indent="-285750" algn="l" rtl="0">
              <a:spcBef>
                <a:spcPts val="0"/>
              </a:spcBef>
              <a:spcAft>
                <a:spcPts val="0"/>
              </a:spcAft>
              <a:buClr>
                <a:schemeClr val="tx1"/>
              </a:buClr>
              <a:buSzPts val="2000"/>
              <a:buFont typeface="Arial"/>
              <a:buChar char="•"/>
            </a:pPr>
            <a:r>
              <a:rPr lang="en-US" sz="2400" dirty="0">
                <a:sym typeface="Arial"/>
              </a:rPr>
              <a:t>Submit the CSS Profile if required</a:t>
            </a:r>
            <a:endParaRPr sz="2400" dirty="0"/>
          </a:p>
        </p:txBody>
      </p:sp>
      <p:sp>
        <p:nvSpPr>
          <p:cNvPr id="726" name="Google Shape;726;p34"/>
          <p:cNvSpPr txBox="1"/>
          <p:nvPr/>
        </p:nvSpPr>
        <p:spPr>
          <a:xfrm>
            <a:off x="10646401" y="5345932"/>
            <a:ext cx="4693479"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bg1"/>
                </a:solidFill>
                <a:latin typeface="+mn-lt"/>
                <a:ea typeface="Montserrat"/>
                <a:cs typeface="Montserrat"/>
                <a:sym typeface="Montserrat"/>
              </a:rPr>
              <a:t>Spring Senior Year</a:t>
            </a:r>
            <a:endParaRPr sz="2400" b="1" dirty="0">
              <a:solidFill>
                <a:schemeClr val="bg1"/>
              </a:solidFill>
              <a:latin typeface="+mn-lt"/>
            </a:endParaRPr>
          </a:p>
        </p:txBody>
      </p:sp>
      <p:sp>
        <p:nvSpPr>
          <p:cNvPr id="730" name="Google Shape;730;p34"/>
          <p:cNvSpPr txBox="1"/>
          <p:nvPr/>
        </p:nvSpPr>
        <p:spPr>
          <a:xfrm>
            <a:off x="10326070" y="6019783"/>
            <a:ext cx="6256501" cy="193895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tx1"/>
              </a:buClr>
              <a:buSzPts val="2000"/>
              <a:buFont typeface="Arial"/>
              <a:buChar char="•"/>
            </a:pPr>
            <a:r>
              <a:rPr lang="en-US" sz="2400" dirty="0">
                <a:sym typeface="Arial"/>
              </a:rPr>
              <a:t>Receive admissions and financial aid offers</a:t>
            </a:r>
            <a:endParaRPr sz="2400" dirty="0"/>
          </a:p>
          <a:p>
            <a:pPr marL="285750" lvl="0" indent="-285750">
              <a:buClr>
                <a:schemeClr val="tx1"/>
              </a:buClr>
              <a:buSzPts val="2000"/>
              <a:buFont typeface="Arial"/>
              <a:buChar char="•"/>
            </a:pPr>
            <a:r>
              <a:rPr lang="en-US" sz="2400" dirty="0">
                <a:latin typeface="Arial"/>
                <a:ea typeface="Arial"/>
                <a:cs typeface="Arial"/>
                <a:sym typeface="Arial"/>
              </a:rPr>
              <a:t>Attend MEFA’s </a:t>
            </a:r>
            <a:r>
              <a:rPr lang="en-US" sz="2400" i="1" dirty="0"/>
              <a:t>Financial Aid Offers &amp; the College Bill w</a:t>
            </a:r>
            <a:r>
              <a:rPr lang="en-US" sz="2400" dirty="0">
                <a:sym typeface="Arial"/>
              </a:rPr>
              <a:t>ebinar</a:t>
            </a:r>
            <a:endParaRPr sz="2400" dirty="0"/>
          </a:p>
          <a:p>
            <a:pPr marL="285750" marR="0" lvl="0" indent="-285750" algn="l" rtl="0">
              <a:spcBef>
                <a:spcPts val="0"/>
              </a:spcBef>
              <a:spcAft>
                <a:spcPts val="0"/>
              </a:spcAft>
              <a:buClr>
                <a:schemeClr val="tx1"/>
              </a:buClr>
              <a:buSzPts val="2000"/>
              <a:buFont typeface="Arial"/>
              <a:buChar char="•"/>
            </a:pPr>
            <a:r>
              <a:rPr lang="en-US" sz="2400" dirty="0">
                <a:sym typeface="Arial"/>
              </a:rPr>
              <a:t>Attend college open house programs</a:t>
            </a:r>
            <a:endParaRPr sz="2400" dirty="0"/>
          </a:p>
          <a:p>
            <a:pPr marL="285750" marR="0" lvl="0" indent="-285750" algn="l" rtl="0">
              <a:spcBef>
                <a:spcPts val="0"/>
              </a:spcBef>
              <a:spcAft>
                <a:spcPts val="0"/>
              </a:spcAft>
              <a:buClr>
                <a:schemeClr val="tx1"/>
              </a:buClr>
              <a:buSzPts val="2000"/>
              <a:buFont typeface="Arial"/>
              <a:buChar char="•"/>
            </a:pPr>
            <a:r>
              <a:rPr lang="en-US" sz="2400" dirty="0">
                <a:latin typeface="Arial"/>
                <a:ea typeface="Arial"/>
                <a:cs typeface="Arial"/>
                <a:sym typeface="Arial"/>
              </a:rPr>
              <a:t>Choose your college by May 1</a:t>
            </a:r>
            <a:r>
              <a:rPr lang="en-US" sz="2400" baseline="30000" dirty="0">
                <a:latin typeface="Arial"/>
                <a:ea typeface="Arial"/>
                <a:cs typeface="Arial"/>
                <a:sym typeface="Arial"/>
              </a:rPr>
              <a:t>st</a:t>
            </a:r>
            <a:r>
              <a:rPr lang="en-US" sz="2400" dirty="0">
                <a:sym typeface="Arial"/>
              </a:rPr>
              <a:t> </a:t>
            </a:r>
            <a:endParaRPr sz="2400" dirty="0"/>
          </a:p>
        </p:txBody>
      </p:sp>
      <p:sp>
        <p:nvSpPr>
          <p:cNvPr id="732" name="Google Shape;732;p34"/>
          <p:cNvSpPr txBox="1"/>
          <p:nvPr/>
        </p:nvSpPr>
        <p:spPr>
          <a:xfrm>
            <a:off x="2831977" y="8994105"/>
            <a:ext cx="1274897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ea typeface="Arial"/>
                <a:cs typeface="Arial"/>
                <a:sym typeface="Arial"/>
              </a:rPr>
              <a:t>View an extended timeline at: </a:t>
            </a:r>
            <a:r>
              <a:rPr lang="en-US" sz="2400" b="1" u="sng" dirty="0">
                <a:sym typeface="Arial"/>
              </a:rPr>
              <a:t>mefa.org/college-admissions-and-financial-aid-timeline</a:t>
            </a:r>
            <a:endParaRPr sz="2400" b="1" dirty="0"/>
          </a:p>
        </p:txBody>
      </p:sp>
      <p:sp>
        <p:nvSpPr>
          <p:cNvPr id="9" name="Slide Number Placeholder 8">
            <a:extLst>
              <a:ext uri="{FF2B5EF4-FFF2-40B4-BE49-F238E27FC236}">
                <a16:creationId xmlns:a16="http://schemas.microsoft.com/office/drawing/2014/main" id="{10E953D6-4C09-ECEE-A0EA-0787C63AB001}"/>
              </a:ext>
            </a:extLst>
          </p:cNvPr>
          <p:cNvSpPr>
            <a:spLocks noGrp="1"/>
          </p:cNvSpPr>
          <p:nvPr>
            <p:ph type="sldNum" sz="quarter" idx="12"/>
          </p:nvPr>
        </p:nvSpPr>
        <p:spPr/>
        <p:txBody>
          <a:bodyPr/>
          <a:lstStyle/>
          <a:p>
            <a:fld id="{014AA8A5-7719-4F92-936C-1878CA4626DE}" type="slidenum">
              <a:rPr lang="en-US" smtClean="0"/>
              <a:t>37</a:t>
            </a:fld>
            <a:endParaRPr lang="en-US"/>
          </a:p>
        </p:txBody>
      </p:sp>
      <p:sp>
        <p:nvSpPr>
          <p:cNvPr id="10" name="Footer Placeholder 9">
            <a:extLst>
              <a:ext uri="{FF2B5EF4-FFF2-40B4-BE49-F238E27FC236}">
                <a16:creationId xmlns:a16="http://schemas.microsoft.com/office/drawing/2014/main" id="{9AD71D0B-5B7B-48C8-1CA4-352E0588C0FD}"/>
              </a:ext>
            </a:extLst>
          </p:cNvPr>
          <p:cNvSpPr>
            <a:spLocks noGrp="1"/>
          </p:cNvSpPr>
          <p:nvPr>
            <p:ph type="ftr" sz="quarter" idx="11"/>
          </p:nvPr>
        </p:nvSpPr>
        <p:spPr/>
        <p:txBody>
          <a:bodyPr/>
          <a:lstStyle/>
          <a:p>
            <a:r>
              <a:rPr lang="en-US" dirty="0"/>
              <a:t>MEFA Massachusetts Educational Financing Authority and MEFA are registered service marks of the Massachusetts Educational Financing Authority. © 2024 MEFA. ALL RIGHTS RESERVED.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41" name="Google Shape;741;p35"/>
          <p:cNvSpPr txBox="1">
            <a:spLocks noGrp="1"/>
          </p:cNvSpPr>
          <p:nvPr>
            <p:ph type="title"/>
          </p:nvPr>
        </p:nvSpPr>
        <p:spPr>
          <a:xfrm>
            <a:off x="561975" y="547688"/>
            <a:ext cx="17321213" cy="1989137"/>
          </a:xfr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lvl="0"/>
            <a:r>
              <a:rPr lang="en-US" noProof="0" dirty="0">
                <a:sym typeface="Arial"/>
              </a:rPr>
              <a:t>What You Can Do Now</a:t>
            </a:r>
          </a:p>
        </p:txBody>
      </p:sp>
      <p:sp>
        <p:nvSpPr>
          <p:cNvPr id="742" name="Google Shape;742;p35"/>
          <p:cNvSpPr txBox="1">
            <a:spLocks noGrp="1"/>
          </p:cNvSpPr>
          <p:nvPr>
            <p:ph idx="1"/>
          </p:nvPr>
        </p:nvSpPr>
        <p:spPr>
          <a:xfrm>
            <a:off x="561975" y="2497439"/>
            <a:ext cx="17321213" cy="1569660"/>
          </a:xfrm>
          <a:noFill/>
          <a:ln>
            <a:noFill/>
          </a:ln>
        </p:spPr>
        <p:txBody>
          <a:bodyPr spcFirstLastPara="1" wrap="square" lIns="91425" tIns="45700" rIns="91425" bIns="45700" anchor="t" anchorCtr="0">
            <a:normAutofit/>
          </a:bodyPr>
          <a:lstStyle/>
          <a:p>
            <a:pPr lvl="0"/>
            <a:r>
              <a:rPr lang="en-US" sz="3600" dirty="0">
                <a:sym typeface="Montserrat"/>
              </a:rPr>
              <a:t>Get an FSA ID for the student and parent(s)</a:t>
            </a:r>
            <a:endParaRPr lang="en-US" sz="3600" dirty="0"/>
          </a:p>
          <a:p>
            <a:pPr lvl="0"/>
            <a:r>
              <a:rPr lang="en-US" sz="3600" dirty="0">
                <a:sym typeface="Montserrat"/>
              </a:rPr>
              <a:t>Research deadlines and required applications</a:t>
            </a:r>
            <a:endParaRPr lang="en-US" sz="3600" dirty="0"/>
          </a:p>
        </p:txBody>
      </p:sp>
      <p:sp>
        <p:nvSpPr>
          <p:cNvPr id="8" name="Slide Number Placeholder 7">
            <a:extLst>
              <a:ext uri="{FF2B5EF4-FFF2-40B4-BE49-F238E27FC236}">
                <a16:creationId xmlns:a16="http://schemas.microsoft.com/office/drawing/2014/main" id="{F4E00E8B-DBBB-BA7F-799E-EE37D5103A13}"/>
              </a:ext>
            </a:extLst>
          </p:cNvPr>
          <p:cNvSpPr>
            <a:spLocks noGrp="1"/>
          </p:cNvSpPr>
          <p:nvPr>
            <p:ph type="sldNum" sz="quarter" idx="12"/>
          </p:nvPr>
        </p:nvSpPr>
        <p:spPr/>
        <p:txBody>
          <a:bodyPr/>
          <a:lstStyle/>
          <a:p>
            <a:fld id="{014AA8A5-7719-4F92-936C-1878CA4626DE}" type="slidenum">
              <a:rPr lang="en-US" smtClean="0"/>
              <a:t>38</a:t>
            </a:fld>
            <a:endParaRPr lang="en-US"/>
          </a:p>
        </p:txBody>
      </p:sp>
      <p:sp>
        <p:nvSpPr>
          <p:cNvPr id="9" name="Footer Placeholder 8">
            <a:extLst>
              <a:ext uri="{FF2B5EF4-FFF2-40B4-BE49-F238E27FC236}">
                <a16:creationId xmlns:a16="http://schemas.microsoft.com/office/drawing/2014/main" id="{019FA4FF-4CB4-F51F-251D-43A28C121D7A}"/>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pic>
        <p:nvPicPr>
          <p:cNvPr id="11" name="Picture 10" descr="A qr code with a blue background&#10;&#10;Description automatically generated">
            <a:extLst>
              <a:ext uri="{FF2B5EF4-FFF2-40B4-BE49-F238E27FC236}">
                <a16:creationId xmlns:a16="http://schemas.microsoft.com/office/drawing/2014/main" id="{39797308-64A1-8172-7EB0-9CD6CDDE22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2432" y="5954965"/>
            <a:ext cx="3385139" cy="3385139"/>
          </a:xfrm>
          <a:prstGeom prst="rect">
            <a:avLst/>
          </a:prstGeom>
        </p:spPr>
      </p:pic>
      <p:sp>
        <p:nvSpPr>
          <p:cNvPr id="17" name="TextBox 16">
            <a:extLst>
              <a:ext uri="{FF2B5EF4-FFF2-40B4-BE49-F238E27FC236}">
                <a16:creationId xmlns:a16="http://schemas.microsoft.com/office/drawing/2014/main" id="{608E1CB2-EE37-5FA5-5B8E-385DEA22138F}"/>
              </a:ext>
            </a:extLst>
          </p:cNvPr>
          <p:cNvSpPr txBox="1"/>
          <p:nvPr/>
        </p:nvSpPr>
        <p:spPr>
          <a:xfrm>
            <a:off x="1649825" y="4676357"/>
            <a:ext cx="3890352" cy="1077218"/>
          </a:xfrm>
          <a:prstGeom prst="rect">
            <a:avLst/>
          </a:prstGeom>
          <a:noFill/>
        </p:spPr>
        <p:txBody>
          <a:bodyPr wrap="square">
            <a:spAutoFit/>
          </a:bodyPr>
          <a:lstStyle/>
          <a:p>
            <a:pPr lvl="0" algn="ctr"/>
            <a:r>
              <a:rPr lang="en-US" sz="3200" b="1" dirty="0">
                <a:sym typeface="Montserrat"/>
              </a:rPr>
              <a:t>Register for other </a:t>
            </a:r>
            <a:br>
              <a:rPr lang="en-US" sz="3200" b="1" dirty="0">
                <a:sym typeface="Montserrat"/>
              </a:rPr>
            </a:br>
            <a:r>
              <a:rPr lang="en-US" sz="3200" b="1" dirty="0">
                <a:sym typeface="Montserrat"/>
              </a:rPr>
              <a:t>MEFA webinars</a:t>
            </a:r>
            <a:endParaRPr lang="en-US" sz="3200" b="1" dirty="0"/>
          </a:p>
        </p:txBody>
      </p:sp>
      <p:grpSp>
        <p:nvGrpSpPr>
          <p:cNvPr id="23" name="Group 22">
            <a:extLst>
              <a:ext uri="{FF2B5EF4-FFF2-40B4-BE49-F238E27FC236}">
                <a16:creationId xmlns:a16="http://schemas.microsoft.com/office/drawing/2014/main" id="{9B514FA3-9230-9350-2FD8-D56AB21573FF}"/>
              </a:ext>
            </a:extLst>
          </p:cNvPr>
          <p:cNvGrpSpPr/>
          <p:nvPr/>
        </p:nvGrpSpPr>
        <p:grpSpPr>
          <a:xfrm>
            <a:off x="6424951" y="4430136"/>
            <a:ext cx="5173145" cy="4909967"/>
            <a:chOff x="6424951" y="4430136"/>
            <a:chExt cx="5173145" cy="4909967"/>
          </a:xfrm>
        </p:grpSpPr>
        <p:pic>
          <p:nvPicPr>
            <p:cNvPr id="13" name="Picture 12" descr="A qr code with orange and white squares&#10;&#10;Description automatically generated">
              <a:extLst>
                <a:ext uri="{FF2B5EF4-FFF2-40B4-BE49-F238E27FC236}">
                  <a16:creationId xmlns:a16="http://schemas.microsoft.com/office/drawing/2014/main" id="{CAFA32F2-4A75-8025-5EF5-DFEA5D9849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954" y="5954965"/>
              <a:ext cx="3385138" cy="3385138"/>
            </a:xfrm>
            <a:prstGeom prst="rect">
              <a:avLst/>
            </a:prstGeom>
          </p:spPr>
        </p:pic>
        <p:sp>
          <p:nvSpPr>
            <p:cNvPr id="19" name="TextBox 18">
              <a:extLst>
                <a:ext uri="{FF2B5EF4-FFF2-40B4-BE49-F238E27FC236}">
                  <a16:creationId xmlns:a16="http://schemas.microsoft.com/office/drawing/2014/main" id="{131EF482-C648-0A23-717F-EB85C88602A2}"/>
                </a:ext>
              </a:extLst>
            </p:cNvPr>
            <p:cNvSpPr txBox="1"/>
            <p:nvPr/>
          </p:nvSpPr>
          <p:spPr>
            <a:xfrm>
              <a:off x="6424951" y="4430136"/>
              <a:ext cx="5173145" cy="1569660"/>
            </a:xfrm>
            <a:prstGeom prst="rect">
              <a:avLst/>
            </a:prstGeom>
            <a:noFill/>
          </p:spPr>
          <p:txBody>
            <a:bodyPr wrap="square">
              <a:spAutoFit/>
            </a:bodyPr>
            <a:lstStyle/>
            <a:p>
              <a:pPr lvl="0" algn="ctr"/>
              <a:r>
                <a:rPr lang="en-US" sz="3200" b="1" dirty="0">
                  <a:sym typeface="Montserrat"/>
                </a:rPr>
                <a:t>Reference MEFA’s Timeline for College Admissions and Financial Aid</a:t>
              </a:r>
            </a:p>
          </p:txBody>
        </p:sp>
      </p:grpSp>
      <p:grpSp>
        <p:nvGrpSpPr>
          <p:cNvPr id="22" name="Group 21">
            <a:extLst>
              <a:ext uri="{FF2B5EF4-FFF2-40B4-BE49-F238E27FC236}">
                <a16:creationId xmlns:a16="http://schemas.microsoft.com/office/drawing/2014/main" id="{F9B8886F-965D-B27E-6E4D-ABA56BE1BCC3}"/>
              </a:ext>
            </a:extLst>
          </p:cNvPr>
          <p:cNvGrpSpPr/>
          <p:nvPr/>
        </p:nvGrpSpPr>
        <p:grpSpPr>
          <a:xfrm>
            <a:off x="12735476" y="4676357"/>
            <a:ext cx="4058752" cy="4589880"/>
            <a:chOff x="12735476" y="4676357"/>
            <a:chExt cx="4058752" cy="4589880"/>
          </a:xfrm>
        </p:grpSpPr>
        <p:pic>
          <p:nvPicPr>
            <p:cNvPr id="15" name="Picture 14" descr="A qr code with green squares&#10;&#10;Description automatically generated">
              <a:extLst>
                <a:ext uri="{FF2B5EF4-FFF2-40B4-BE49-F238E27FC236}">
                  <a16:creationId xmlns:a16="http://schemas.microsoft.com/office/drawing/2014/main" id="{ED20E139-990A-C76F-2C6D-AF9D9BA908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72283" y="5881099"/>
              <a:ext cx="3385138" cy="3385138"/>
            </a:xfrm>
            <a:prstGeom prst="rect">
              <a:avLst/>
            </a:prstGeom>
          </p:spPr>
        </p:pic>
        <p:sp>
          <p:nvSpPr>
            <p:cNvPr id="21" name="TextBox 20">
              <a:extLst>
                <a:ext uri="{FF2B5EF4-FFF2-40B4-BE49-F238E27FC236}">
                  <a16:creationId xmlns:a16="http://schemas.microsoft.com/office/drawing/2014/main" id="{EF5EB740-7A95-5C00-CFAD-FFE0FCB555D7}"/>
                </a:ext>
              </a:extLst>
            </p:cNvPr>
            <p:cNvSpPr txBox="1"/>
            <p:nvPr/>
          </p:nvSpPr>
          <p:spPr>
            <a:xfrm>
              <a:off x="12735476" y="4676357"/>
              <a:ext cx="4058752" cy="1077218"/>
            </a:xfrm>
            <a:prstGeom prst="rect">
              <a:avLst/>
            </a:prstGeom>
            <a:noFill/>
          </p:spPr>
          <p:txBody>
            <a:bodyPr wrap="square">
              <a:spAutoFit/>
            </a:bodyPr>
            <a:lstStyle/>
            <a:p>
              <a:pPr lvl="0" algn="ctr"/>
              <a:r>
                <a:rPr lang="en-US" sz="3200" b="1" dirty="0">
                  <a:sym typeface="Montserrat"/>
                </a:rPr>
                <a:t>Sign up for </a:t>
              </a:r>
              <a:br>
                <a:rPr lang="en-US" sz="3200" b="1" dirty="0">
                  <a:sym typeface="Montserrat"/>
                </a:rPr>
              </a:br>
              <a:r>
                <a:rPr lang="en-US" sz="3200" b="1" dirty="0">
                  <a:sym typeface="Montserrat"/>
                </a:rPr>
                <a:t>MEFA’s emails</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a:extLst>
              <a:ext uri="{FF2B5EF4-FFF2-40B4-BE49-F238E27FC236}">
                <a16:creationId xmlns:a16="http://schemas.microsoft.com/office/drawing/2014/main" id="{335E6248-F5DA-17D8-CDCC-5A306793D7A0}"/>
              </a:ext>
            </a:extLst>
          </p:cNvPr>
          <p:cNvSpPr>
            <a:spLocks noGrp="1"/>
          </p:cNvSpPr>
          <p:nvPr>
            <p:ph type="title"/>
          </p:nvPr>
        </p:nvSpPr>
        <p:spPr/>
        <p:txBody>
          <a:bodyPr anchor="t"/>
          <a:lstStyle/>
          <a:p>
            <a:r>
              <a:rPr lang="en-US" dirty="0"/>
              <a:t>Connect with MEFA</a:t>
            </a:r>
          </a:p>
        </p:txBody>
      </p:sp>
      <p:sp>
        <p:nvSpPr>
          <p:cNvPr id="4" name="Footer Placeholder 3">
            <a:extLst>
              <a:ext uri="{FF2B5EF4-FFF2-40B4-BE49-F238E27FC236}">
                <a16:creationId xmlns:a16="http://schemas.microsoft.com/office/drawing/2014/main" id="{471696F8-5B4A-2796-674A-32A6F061FEC1}"/>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
        <p:nvSpPr>
          <p:cNvPr id="5" name="Slide Number Placeholder 4">
            <a:extLst>
              <a:ext uri="{FF2B5EF4-FFF2-40B4-BE49-F238E27FC236}">
                <a16:creationId xmlns:a16="http://schemas.microsoft.com/office/drawing/2014/main" id="{C26A6EB8-157E-3CA0-2E85-4812EE04250B}"/>
              </a:ext>
            </a:extLst>
          </p:cNvPr>
          <p:cNvSpPr>
            <a:spLocks noGrp="1"/>
          </p:cNvSpPr>
          <p:nvPr>
            <p:ph type="sldNum" sz="quarter" idx="12"/>
          </p:nvPr>
        </p:nvSpPr>
        <p:spPr/>
        <p:txBody>
          <a:bodyPr/>
          <a:lstStyle/>
          <a:p>
            <a:fld id="{014AA8A5-7719-4F92-936C-1878CA4626DE}" type="slidenum">
              <a:rPr lang="en-US" smtClean="0"/>
              <a:t>39</a:t>
            </a:fld>
            <a:endParaRPr lang="en-US"/>
          </a:p>
        </p:txBody>
      </p:sp>
      <p:pic>
        <p:nvPicPr>
          <p:cNvPr id="7" name="Picture 6">
            <a:extLst>
              <a:ext uri="{FF2B5EF4-FFF2-40B4-BE49-F238E27FC236}">
                <a16:creationId xmlns:a16="http://schemas.microsoft.com/office/drawing/2014/main" id="{EC7E9FBE-9C21-8183-6982-2690C9F8C9A7}"/>
              </a:ext>
            </a:extLst>
          </p:cNvPr>
          <p:cNvPicPr>
            <a:picLocks noChangeAspect="1"/>
          </p:cNvPicPr>
          <p:nvPr/>
        </p:nvPicPr>
        <p:blipFill>
          <a:blip r:embed="rId2"/>
          <a:srcRect l="4995" t="28866" r="19804"/>
          <a:stretch/>
        </p:blipFill>
        <p:spPr>
          <a:xfrm>
            <a:off x="2749555" y="4039185"/>
            <a:ext cx="3819833" cy="3909207"/>
          </a:xfrm>
          <a:prstGeom prst="rect">
            <a:avLst/>
          </a:prstGeom>
        </p:spPr>
      </p:pic>
      <p:sp>
        <p:nvSpPr>
          <p:cNvPr id="8" name="TextBox 7">
            <a:extLst>
              <a:ext uri="{FF2B5EF4-FFF2-40B4-BE49-F238E27FC236}">
                <a16:creationId xmlns:a16="http://schemas.microsoft.com/office/drawing/2014/main" id="{34179889-05D4-F770-2846-9420FEFC9271}"/>
              </a:ext>
            </a:extLst>
          </p:cNvPr>
          <p:cNvSpPr txBox="1"/>
          <p:nvPr/>
        </p:nvSpPr>
        <p:spPr>
          <a:xfrm>
            <a:off x="2264731" y="2536033"/>
            <a:ext cx="4789479" cy="1384995"/>
          </a:xfrm>
          <a:prstGeom prst="rect">
            <a:avLst/>
          </a:prstGeom>
          <a:noFill/>
        </p:spPr>
        <p:txBody>
          <a:bodyPr wrap="square" rtlCol="0">
            <a:spAutoFit/>
          </a:bodyPr>
          <a:lstStyle/>
          <a:p>
            <a:pPr algn="ctr"/>
            <a:r>
              <a:rPr lang="en-US" sz="2800" b="1" dirty="0"/>
              <a:t>Scan the QR code to sign up for MEFA emails on relevant college planning topics.</a:t>
            </a:r>
          </a:p>
        </p:txBody>
      </p:sp>
      <p:grpSp>
        <p:nvGrpSpPr>
          <p:cNvPr id="34" name="Group 33">
            <a:extLst>
              <a:ext uri="{FF2B5EF4-FFF2-40B4-BE49-F238E27FC236}">
                <a16:creationId xmlns:a16="http://schemas.microsoft.com/office/drawing/2014/main" id="{1D272D71-0B7D-2887-F6D3-3B18CE7BE25E}"/>
              </a:ext>
            </a:extLst>
          </p:cNvPr>
          <p:cNvGrpSpPr/>
          <p:nvPr/>
        </p:nvGrpSpPr>
        <p:grpSpPr>
          <a:xfrm>
            <a:off x="10060668" y="5450507"/>
            <a:ext cx="5477777" cy="946966"/>
            <a:chOff x="10174412" y="5095071"/>
            <a:chExt cx="5477777" cy="946966"/>
          </a:xfrm>
        </p:grpSpPr>
        <p:sp>
          <p:nvSpPr>
            <p:cNvPr id="35" name="Google Shape;750;p36">
              <a:extLst>
                <a:ext uri="{FF2B5EF4-FFF2-40B4-BE49-F238E27FC236}">
                  <a16:creationId xmlns:a16="http://schemas.microsoft.com/office/drawing/2014/main" id="{76A4CFBA-21CA-9BAD-3C48-B378985681EE}"/>
                </a:ext>
              </a:extLst>
            </p:cNvPr>
            <p:cNvSpPr/>
            <p:nvPr/>
          </p:nvSpPr>
          <p:spPr>
            <a:xfrm>
              <a:off x="10895970" y="5317352"/>
              <a:ext cx="4756218" cy="507760"/>
            </a:xfrm>
            <a:prstGeom prst="rect">
              <a:avLst/>
            </a:prstGeom>
            <a:solidFill>
              <a:schemeClr val="accent4"/>
            </a:solidFill>
            <a:ln>
              <a:noFill/>
            </a:ln>
          </p:spPr>
          <p:txBody>
            <a:bodyPr spcFirstLastPara="1" wrap="square" lIns="91425" tIns="45701" rIns="91425" bIns="45701" anchor="ctr" anchorCtr="0">
              <a:noAutofit/>
            </a:bodyPr>
            <a:lstStyle/>
            <a:p>
              <a:pPr algn="ctr"/>
              <a:endParaRPr sz="3008">
                <a:solidFill>
                  <a:schemeClr val="lt1"/>
                </a:solidFill>
                <a:latin typeface="Calibri"/>
                <a:ea typeface="Calibri"/>
                <a:cs typeface="Calibri"/>
                <a:sym typeface="Calibri"/>
              </a:endParaRPr>
            </a:p>
          </p:txBody>
        </p:sp>
        <p:sp>
          <p:nvSpPr>
            <p:cNvPr id="36" name="Google Shape;751;p36">
              <a:extLst>
                <a:ext uri="{FF2B5EF4-FFF2-40B4-BE49-F238E27FC236}">
                  <a16:creationId xmlns:a16="http://schemas.microsoft.com/office/drawing/2014/main" id="{DFB52CF6-3D3E-D094-2DEA-1ED4B405A7B7}"/>
                </a:ext>
              </a:extLst>
            </p:cNvPr>
            <p:cNvSpPr/>
            <p:nvPr/>
          </p:nvSpPr>
          <p:spPr>
            <a:xfrm>
              <a:off x="10174412" y="5095071"/>
              <a:ext cx="946966" cy="946966"/>
            </a:xfrm>
            <a:prstGeom prst="ellipse">
              <a:avLst/>
            </a:prstGeom>
            <a:solidFill>
              <a:schemeClr val="bg2"/>
            </a:solidFill>
            <a:ln>
              <a:noFill/>
            </a:ln>
          </p:spPr>
          <p:txBody>
            <a:bodyPr spcFirstLastPara="1" wrap="square" lIns="91425" tIns="45701" rIns="91425" bIns="45701" anchor="ctr" anchorCtr="0">
              <a:noAutofit/>
            </a:bodyPr>
            <a:lstStyle/>
            <a:p>
              <a:pPr algn="ctr"/>
              <a:endParaRPr sz="3008">
                <a:solidFill>
                  <a:schemeClr val="lt1"/>
                </a:solidFill>
                <a:latin typeface="Calibri"/>
                <a:ea typeface="Calibri"/>
                <a:cs typeface="Calibri"/>
                <a:sym typeface="Calibri"/>
              </a:endParaRPr>
            </a:p>
          </p:txBody>
        </p:sp>
        <p:pic>
          <p:nvPicPr>
            <p:cNvPr id="37" name="Google Shape;762;p36" descr="LinkedIn logo">
              <a:extLst>
                <a:ext uri="{FF2B5EF4-FFF2-40B4-BE49-F238E27FC236}">
                  <a16:creationId xmlns:a16="http://schemas.microsoft.com/office/drawing/2014/main" id="{210E1135-CA30-F6E4-9A9A-7FA34E69CA7C}"/>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398388" y="5325589"/>
              <a:ext cx="509120" cy="492944"/>
            </a:xfrm>
            <a:prstGeom prst="rect">
              <a:avLst/>
            </a:prstGeom>
            <a:noFill/>
            <a:ln>
              <a:noFill/>
            </a:ln>
          </p:spPr>
        </p:pic>
        <p:sp>
          <p:nvSpPr>
            <p:cNvPr id="38" name="Google Shape;759;p36">
              <a:extLst>
                <a:ext uri="{FF2B5EF4-FFF2-40B4-BE49-F238E27FC236}">
                  <a16:creationId xmlns:a16="http://schemas.microsoft.com/office/drawing/2014/main" id="{6992E72D-2695-BDF3-EC63-1A5203A908D5}"/>
                </a:ext>
              </a:extLst>
            </p:cNvPr>
            <p:cNvSpPr txBox="1"/>
            <p:nvPr/>
          </p:nvSpPr>
          <p:spPr>
            <a:xfrm>
              <a:off x="11255123" y="5331898"/>
              <a:ext cx="4397066" cy="461626"/>
            </a:xfrm>
            <a:prstGeom prst="rect">
              <a:avLst/>
            </a:prstGeom>
            <a:noFill/>
            <a:ln>
              <a:noFill/>
            </a:ln>
          </p:spPr>
          <p:txBody>
            <a:bodyPr spcFirstLastPara="1" wrap="square" lIns="91425" tIns="45701" rIns="91425" bIns="45701" anchor="t" anchorCtr="0">
              <a:spAutoFit/>
            </a:bodyPr>
            <a:lstStyle/>
            <a:p>
              <a:r>
                <a:rPr lang="en-US" sz="2400" b="1" dirty="0">
                  <a:solidFill>
                    <a:srgbClr val="FCF7EC"/>
                  </a:solidFill>
                  <a:ea typeface="Montserrat"/>
                  <a:cs typeface="Montserrat"/>
                  <a:sym typeface="Montserrat"/>
                </a:rPr>
                <a:t>linkedin.com/company/</a:t>
              </a:r>
              <a:r>
                <a:rPr lang="en-US" sz="2400" b="1" dirty="0" err="1">
                  <a:solidFill>
                    <a:srgbClr val="FCF7EC"/>
                  </a:solidFill>
                  <a:ea typeface="Montserrat"/>
                  <a:cs typeface="Montserrat"/>
                  <a:sym typeface="Montserrat"/>
                </a:rPr>
                <a:t>mefa</a:t>
              </a:r>
              <a:endParaRPr sz="2400" dirty="0"/>
            </a:p>
          </p:txBody>
        </p:sp>
      </p:grpSp>
      <p:grpSp>
        <p:nvGrpSpPr>
          <p:cNvPr id="66" name="Group 65">
            <a:extLst>
              <a:ext uri="{FF2B5EF4-FFF2-40B4-BE49-F238E27FC236}">
                <a16:creationId xmlns:a16="http://schemas.microsoft.com/office/drawing/2014/main" id="{7ECC3E48-E82E-E07D-56C8-8D6CF9B0B109}"/>
              </a:ext>
            </a:extLst>
          </p:cNvPr>
          <p:cNvGrpSpPr/>
          <p:nvPr/>
        </p:nvGrpSpPr>
        <p:grpSpPr>
          <a:xfrm>
            <a:off x="10060668" y="6627560"/>
            <a:ext cx="5477776" cy="946966"/>
            <a:chOff x="9786931" y="6542943"/>
            <a:chExt cx="5477776" cy="946966"/>
          </a:xfrm>
        </p:grpSpPr>
        <p:sp>
          <p:nvSpPr>
            <p:cNvPr id="40" name="Google Shape;748;p36">
              <a:extLst>
                <a:ext uri="{FF2B5EF4-FFF2-40B4-BE49-F238E27FC236}">
                  <a16:creationId xmlns:a16="http://schemas.microsoft.com/office/drawing/2014/main" id="{4465F8C2-B558-AD08-4B71-93D2B1D6D90B}"/>
                </a:ext>
              </a:extLst>
            </p:cNvPr>
            <p:cNvSpPr/>
            <p:nvPr/>
          </p:nvSpPr>
          <p:spPr>
            <a:xfrm>
              <a:off x="10508489" y="6765224"/>
              <a:ext cx="4756218" cy="507760"/>
            </a:xfrm>
            <a:prstGeom prst="rect">
              <a:avLst/>
            </a:prstGeom>
            <a:solidFill>
              <a:schemeClr val="accent4"/>
            </a:solidFill>
            <a:ln>
              <a:noFill/>
            </a:ln>
          </p:spPr>
          <p:txBody>
            <a:bodyPr spcFirstLastPara="1" wrap="square" lIns="91425" tIns="45701" rIns="91425" bIns="45701" anchor="ctr" anchorCtr="0">
              <a:noAutofit/>
            </a:bodyPr>
            <a:lstStyle/>
            <a:p>
              <a:pPr algn="ctr"/>
              <a:endParaRPr sz="3008">
                <a:solidFill>
                  <a:schemeClr val="lt1"/>
                </a:solidFill>
                <a:latin typeface="Calibri"/>
                <a:ea typeface="Calibri"/>
                <a:cs typeface="Calibri"/>
                <a:sym typeface="Calibri"/>
              </a:endParaRPr>
            </a:p>
          </p:txBody>
        </p:sp>
        <p:sp>
          <p:nvSpPr>
            <p:cNvPr id="41" name="Google Shape;749;p36">
              <a:extLst>
                <a:ext uri="{FF2B5EF4-FFF2-40B4-BE49-F238E27FC236}">
                  <a16:creationId xmlns:a16="http://schemas.microsoft.com/office/drawing/2014/main" id="{9000650C-ECAB-68C0-DFDF-82367004F2E4}"/>
                </a:ext>
              </a:extLst>
            </p:cNvPr>
            <p:cNvSpPr/>
            <p:nvPr/>
          </p:nvSpPr>
          <p:spPr>
            <a:xfrm>
              <a:off x="9786931" y="6542943"/>
              <a:ext cx="946966" cy="946966"/>
            </a:xfrm>
            <a:prstGeom prst="ellipse">
              <a:avLst/>
            </a:prstGeom>
            <a:solidFill>
              <a:schemeClr val="bg2"/>
            </a:solidFill>
            <a:ln>
              <a:noFill/>
            </a:ln>
          </p:spPr>
          <p:txBody>
            <a:bodyPr spcFirstLastPara="1" wrap="square" lIns="91425" tIns="45701" rIns="91425" bIns="45701" anchor="ctr" anchorCtr="0">
              <a:noAutofit/>
            </a:bodyPr>
            <a:lstStyle/>
            <a:p>
              <a:pPr algn="ctr"/>
              <a:endParaRPr sz="3008">
                <a:solidFill>
                  <a:schemeClr val="lt1"/>
                </a:solidFill>
                <a:latin typeface="Calibri"/>
                <a:ea typeface="Calibri"/>
                <a:cs typeface="Calibri"/>
                <a:sym typeface="Calibri"/>
              </a:endParaRPr>
            </a:p>
          </p:txBody>
        </p:sp>
        <p:pic>
          <p:nvPicPr>
            <p:cNvPr id="42" name="Google Shape;765;p36" descr="YouTube logo">
              <a:extLst>
                <a:ext uri="{FF2B5EF4-FFF2-40B4-BE49-F238E27FC236}">
                  <a16:creationId xmlns:a16="http://schemas.microsoft.com/office/drawing/2014/main" id="{9E8F28AB-F1B8-EF1D-D8C9-FC8607FCCEAD}"/>
                </a:ext>
              </a:extLst>
            </p:cNvPr>
            <p:cNvPicPr preferRelativeResize="0"/>
            <p:nvPr/>
          </p:nvPicPr>
          <p:blipFill rotWithShape="1">
            <a:blip r:embed="rId4">
              <a:alphaModFix/>
            </a:blip>
            <a:srcRect/>
            <a:stretch/>
          </p:blipFill>
          <p:spPr>
            <a:xfrm>
              <a:off x="10007353" y="6762461"/>
              <a:ext cx="501137" cy="501137"/>
            </a:xfrm>
            <a:prstGeom prst="rect">
              <a:avLst/>
            </a:prstGeom>
            <a:noFill/>
            <a:ln>
              <a:noFill/>
            </a:ln>
          </p:spPr>
        </p:pic>
        <p:sp>
          <p:nvSpPr>
            <p:cNvPr id="43" name="Google Shape;760;p36">
              <a:extLst>
                <a:ext uri="{FF2B5EF4-FFF2-40B4-BE49-F238E27FC236}">
                  <a16:creationId xmlns:a16="http://schemas.microsoft.com/office/drawing/2014/main" id="{882BCACA-B794-7FAB-6D00-80B5AB331E9A}"/>
                </a:ext>
              </a:extLst>
            </p:cNvPr>
            <p:cNvSpPr txBox="1"/>
            <p:nvPr/>
          </p:nvSpPr>
          <p:spPr>
            <a:xfrm>
              <a:off x="10867641" y="6779771"/>
              <a:ext cx="4397066" cy="446238"/>
            </a:xfrm>
            <a:prstGeom prst="rect">
              <a:avLst/>
            </a:prstGeom>
            <a:noFill/>
            <a:ln>
              <a:noFill/>
            </a:ln>
          </p:spPr>
          <p:txBody>
            <a:bodyPr spcFirstLastPara="1" wrap="square" lIns="91425" tIns="45701" rIns="91425" bIns="45701" anchor="t" anchorCtr="0">
              <a:spAutoFit/>
            </a:bodyPr>
            <a:lstStyle/>
            <a:p>
              <a:r>
                <a:rPr lang="en-US" sz="2300" b="1" dirty="0">
                  <a:solidFill>
                    <a:srgbClr val="FCF7EC"/>
                  </a:solidFill>
                  <a:ea typeface="Montserrat"/>
                  <a:cs typeface="Montserrat"/>
                  <a:sym typeface="Montserrat"/>
                </a:rPr>
                <a:t>youtube.com/</a:t>
              </a:r>
              <a:r>
                <a:rPr lang="en-US" sz="2300" b="1" dirty="0" err="1">
                  <a:solidFill>
                    <a:srgbClr val="FCF7EC"/>
                  </a:solidFill>
                  <a:ea typeface="Montserrat"/>
                  <a:cs typeface="Montserrat"/>
                  <a:sym typeface="Montserrat"/>
                </a:rPr>
                <a:t>MEFAcounselor</a:t>
              </a:r>
              <a:endParaRPr sz="2300" dirty="0"/>
            </a:p>
          </p:txBody>
        </p:sp>
      </p:grpSp>
      <p:grpSp>
        <p:nvGrpSpPr>
          <p:cNvPr id="44" name="Group 43">
            <a:extLst>
              <a:ext uri="{FF2B5EF4-FFF2-40B4-BE49-F238E27FC236}">
                <a16:creationId xmlns:a16="http://schemas.microsoft.com/office/drawing/2014/main" id="{90E0AB38-2D95-8F05-3BD0-16E00AC70A51}"/>
              </a:ext>
            </a:extLst>
          </p:cNvPr>
          <p:cNvGrpSpPr/>
          <p:nvPr/>
        </p:nvGrpSpPr>
        <p:grpSpPr>
          <a:xfrm>
            <a:off x="10060668" y="7804611"/>
            <a:ext cx="5477776" cy="946966"/>
            <a:chOff x="10174412" y="7388999"/>
            <a:chExt cx="5477776" cy="946966"/>
          </a:xfrm>
        </p:grpSpPr>
        <p:sp>
          <p:nvSpPr>
            <p:cNvPr id="45" name="Google Shape;754;p36">
              <a:extLst>
                <a:ext uri="{FF2B5EF4-FFF2-40B4-BE49-F238E27FC236}">
                  <a16:creationId xmlns:a16="http://schemas.microsoft.com/office/drawing/2014/main" id="{130E6841-8D0C-65F5-1331-D3A74EAB354A}"/>
                </a:ext>
              </a:extLst>
            </p:cNvPr>
            <p:cNvSpPr/>
            <p:nvPr/>
          </p:nvSpPr>
          <p:spPr>
            <a:xfrm>
              <a:off x="10895970" y="7611280"/>
              <a:ext cx="4756218" cy="507760"/>
            </a:xfrm>
            <a:prstGeom prst="rect">
              <a:avLst/>
            </a:prstGeom>
            <a:solidFill>
              <a:schemeClr val="accent4"/>
            </a:solidFill>
            <a:ln>
              <a:noFill/>
            </a:ln>
          </p:spPr>
          <p:txBody>
            <a:bodyPr spcFirstLastPara="1" wrap="square" lIns="91425" tIns="45701" rIns="91425" bIns="45701" anchor="ctr" anchorCtr="0">
              <a:noAutofit/>
            </a:bodyPr>
            <a:lstStyle/>
            <a:p>
              <a:pPr algn="ctr"/>
              <a:endParaRPr sz="3008">
                <a:solidFill>
                  <a:schemeClr val="lt1"/>
                </a:solidFill>
                <a:latin typeface="Calibri"/>
                <a:ea typeface="Calibri"/>
                <a:cs typeface="Calibri"/>
                <a:sym typeface="Calibri"/>
              </a:endParaRPr>
            </a:p>
          </p:txBody>
        </p:sp>
        <p:sp>
          <p:nvSpPr>
            <p:cNvPr id="46" name="Google Shape;763;p36">
              <a:extLst>
                <a:ext uri="{FF2B5EF4-FFF2-40B4-BE49-F238E27FC236}">
                  <a16:creationId xmlns:a16="http://schemas.microsoft.com/office/drawing/2014/main" id="{FDD04DA2-E116-0604-D51C-2CE4D710C76F}"/>
                </a:ext>
              </a:extLst>
            </p:cNvPr>
            <p:cNvSpPr/>
            <p:nvPr/>
          </p:nvSpPr>
          <p:spPr>
            <a:xfrm>
              <a:off x="10174412" y="7388999"/>
              <a:ext cx="946966" cy="946966"/>
            </a:xfrm>
            <a:prstGeom prst="ellipse">
              <a:avLst/>
            </a:prstGeom>
            <a:solidFill>
              <a:schemeClr val="bg2"/>
            </a:solidFill>
            <a:ln>
              <a:noFill/>
            </a:ln>
          </p:spPr>
          <p:txBody>
            <a:bodyPr spcFirstLastPara="1" wrap="square" lIns="91425" tIns="45701" rIns="91425" bIns="45701" anchor="ctr" anchorCtr="0">
              <a:noAutofit/>
            </a:bodyPr>
            <a:lstStyle/>
            <a:p>
              <a:pPr algn="ctr"/>
              <a:endParaRPr sz="3008">
                <a:solidFill>
                  <a:schemeClr val="lt1"/>
                </a:solidFill>
                <a:latin typeface="Calibri"/>
                <a:ea typeface="Calibri"/>
                <a:cs typeface="Calibri"/>
                <a:sym typeface="Calibri"/>
              </a:endParaRPr>
            </a:p>
          </p:txBody>
        </p:sp>
        <p:pic>
          <p:nvPicPr>
            <p:cNvPr id="47" name="Picture 46" descr="Podcast logo">
              <a:extLst>
                <a:ext uri="{FF2B5EF4-FFF2-40B4-BE49-F238E27FC236}">
                  <a16:creationId xmlns:a16="http://schemas.microsoft.com/office/drawing/2014/main" id="{B6266C61-93E8-1F35-45FE-7AAC617284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93045" y="7608067"/>
              <a:ext cx="504716" cy="504716"/>
            </a:xfrm>
            <a:prstGeom prst="rect">
              <a:avLst/>
            </a:prstGeom>
          </p:spPr>
        </p:pic>
        <p:sp>
          <p:nvSpPr>
            <p:cNvPr id="48" name="Google Shape;757;p36">
              <a:extLst>
                <a:ext uri="{FF2B5EF4-FFF2-40B4-BE49-F238E27FC236}">
                  <a16:creationId xmlns:a16="http://schemas.microsoft.com/office/drawing/2014/main" id="{74490BC9-07EC-61E6-02DD-705B6DF120BE}"/>
                </a:ext>
              </a:extLst>
            </p:cNvPr>
            <p:cNvSpPr txBox="1"/>
            <p:nvPr/>
          </p:nvSpPr>
          <p:spPr>
            <a:xfrm>
              <a:off x="11255122" y="7629613"/>
              <a:ext cx="4209536" cy="461626"/>
            </a:xfrm>
            <a:prstGeom prst="rect">
              <a:avLst/>
            </a:prstGeom>
            <a:noFill/>
            <a:ln>
              <a:noFill/>
            </a:ln>
          </p:spPr>
          <p:txBody>
            <a:bodyPr spcFirstLastPara="1" wrap="square" lIns="91425" tIns="45701" rIns="91425" bIns="45701" anchor="t" anchorCtr="0">
              <a:spAutoFit/>
            </a:bodyPr>
            <a:lstStyle/>
            <a:p>
              <a:pPr lvl="0"/>
              <a:r>
                <a:rPr lang="en-US" sz="2400" b="1" dirty="0">
                  <a:solidFill>
                    <a:srgbClr val="FCF7EC"/>
                  </a:solidFill>
                  <a:ea typeface="Montserrat"/>
                  <a:cs typeface="Montserrat"/>
                  <a:sym typeface="Montserrat"/>
                </a:rPr>
                <a:t>mefa.org/mefa-podcast</a:t>
              </a:r>
              <a:endParaRPr sz="2400" dirty="0"/>
            </a:p>
          </p:txBody>
        </p:sp>
      </p:grpSp>
      <p:grpSp>
        <p:nvGrpSpPr>
          <p:cNvPr id="49" name="Group 48">
            <a:extLst>
              <a:ext uri="{FF2B5EF4-FFF2-40B4-BE49-F238E27FC236}">
                <a16:creationId xmlns:a16="http://schemas.microsoft.com/office/drawing/2014/main" id="{48660FB8-C392-AD01-6F1D-F0EE747C86A1}"/>
              </a:ext>
            </a:extLst>
          </p:cNvPr>
          <p:cNvGrpSpPr/>
          <p:nvPr/>
        </p:nvGrpSpPr>
        <p:grpSpPr>
          <a:xfrm>
            <a:off x="10079419" y="1919348"/>
            <a:ext cx="5477776" cy="946966"/>
            <a:chOff x="10193163" y="1503736"/>
            <a:chExt cx="5477776" cy="946966"/>
          </a:xfrm>
        </p:grpSpPr>
        <p:sp>
          <p:nvSpPr>
            <p:cNvPr id="50" name="Google Shape;763;p36">
              <a:extLst>
                <a:ext uri="{FF2B5EF4-FFF2-40B4-BE49-F238E27FC236}">
                  <a16:creationId xmlns:a16="http://schemas.microsoft.com/office/drawing/2014/main" id="{80E03952-7F2C-6E41-E084-93E5AE22787C}"/>
                </a:ext>
              </a:extLst>
            </p:cNvPr>
            <p:cNvSpPr/>
            <p:nvPr/>
          </p:nvSpPr>
          <p:spPr>
            <a:xfrm>
              <a:off x="10193163" y="1503736"/>
              <a:ext cx="946966" cy="946966"/>
            </a:xfrm>
            <a:prstGeom prst="ellipse">
              <a:avLst/>
            </a:prstGeom>
            <a:solidFill>
              <a:schemeClr val="bg2"/>
            </a:solidFill>
            <a:ln>
              <a:noFill/>
            </a:ln>
          </p:spPr>
          <p:txBody>
            <a:bodyPr spcFirstLastPara="1" wrap="square" lIns="91425" tIns="45701" rIns="91425" bIns="45701" anchor="ctr" anchorCtr="0">
              <a:noAutofit/>
            </a:bodyPr>
            <a:lstStyle/>
            <a:p>
              <a:pPr algn="ctr"/>
              <a:endParaRPr sz="3008">
                <a:solidFill>
                  <a:schemeClr val="lt1"/>
                </a:solidFill>
                <a:latin typeface="Calibri"/>
                <a:ea typeface="Calibri"/>
                <a:cs typeface="Calibri"/>
                <a:sym typeface="Calibri"/>
              </a:endParaRPr>
            </a:p>
          </p:txBody>
        </p:sp>
        <p:grpSp>
          <p:nvGrpSpPr>
            <p:cNvPr id="51" name="Group 50">
              <a:extLst>
                <a:ext uri="{FF2B5EF4-FFF2-40B4-BE49-F238E27FC236}">
                  <a16:creationId xmlns:a16="http://schemas.microsoft.com/office/drawing/2014/main" id="{3D2FF8EE-215E-8BE9-1555-75C6B72DF116}"/>
                </a:ext>
              </a:extLst>
            </p:cNvPr>
            <p:cNvGrpSpPr/>
            <p:nvPr/>
          </p:nvGrpSpPr>
          <p:grpSpPr>
            <a:xfrm>
              <a:off x="10406961" y="1726016"/>
              <a:ext cx="5263978" cy="507761"/>
              <a:chOff x="10406961" y="1726016"/>
              <a:chExt cx="5263978" cy="507761"/>
            </a:xfrm>
          </p:grpSpPr>
          <p:sp>
            <p:nvSpPr>
              <p:cNvPr id="52" name="Google Shape;754;p36">
                <a:extLst>
                  <a:ext uri="{FF2B5EF4-FFF2-40B4-BE49-F238E27FC236}">
                    <a16:creationId xmlns:a16="http://schemas.microsoft.com/office/drawing/2014/main" id="{16974659-4A6E-3DA8-C64D-3DF4D0EA8A17}"/>
                  </a:ext>
                </a:extLst>
              </p:cNvPr>
              <p:cNvSpPr/>
              <p:nvPr/>
            </p:nvSpPr>
            <p:spPr>
              <a:xfrm>
                <a:off x="10914721" y="1726017"/>
                <a:ext cx="4756218" cy="507760"/>
              </a:xfrm>
              <a:prstGeom prst="rect">
                <a:avLst/>
              </a:prstGeom>
              <a:solidFill>
                <a:schemeClr val="accent4"/>
              </a:solidFill>
              <a:ln>
                <a:noFill/>
              </a:ln>
            </p:spPr>
            <p:txBody>
              <a:bodyPr spcFirstLastPara="1" wrap="square" lIns="91425" tIns="45701" rIns="91425" bIns="45701" anchor="ctr" anchorCtr="0">
                <a:noAutofit/>
              </a:bodyPr>
              <a:lstStyle/>
              <a:p>
                <a:pPr algn="ctr"/>
                <a:endParaRPr sz="3008">
                  <a:solidFill>
                    <a:schemeClr val="lt1"/>
                  </a:solidFill>
                  <a:latin typeface="Calibri"/>
                  <a:ea typeface="Calibri"/>
                  <a:cs typeface="Calibri"/>
                  <a:sym typeface="Calibri"/>
                </a:endParaRPr>
              </a:p>
            </p:txBody>
          </p:sp>
          <p:pic>
            <p:nvPicPr>
              <p:cNvPr id="53" name="Google Shape;764;p36" descr="Facebook logo">
                <a:extLst>
                  <a:ext uri="{FF2B5EF4-FFF2-40B4-BE49-F238E27FC236}">
                    <a16:creationId xmlns:a16="http://schemas.microsoft.com/office/drawing/2014/main" id="{A9A72934-2D3B-8D9A-C51D-C0E3FD05E33F}"/>
                  </a:ext>
                </a:extLst>
              </p:cNvPr>
              <p:cNvPicPr preferRelativeResize="0"/>
              <p:nvPr/>
            </p:nvPicPr>
            <p:blipFill rotWithShape="1">
              <a:blip r:embed="rId6">
                <a:alphaModFix/>
              </a:blip>
              <a:srcRect/>
              <a:stretch/>
            </p:blipFill>
            <p:spPr>
              <a:xfrm>
                <a:off x="10406961" y="1726016"/>
                <a:ext cx="507761" cy="507761"/>
              </a:xfrm>
              <a:prstGeom prst="rect">
                <a:avLst/>
              </a:prstGeom>
              <a:noFill/>
              <a:ln>
                <a:noFill/>
              </a:ln>
            </p:spPr>
          </p:pic>
          <p:sp>
            <p:nvSpPr>
              <p:cNvPr id="54" name="Google Shape;757;p36">
                <a:extLst>
                  <a:ext uri="{FF2B5EF4-FFF2-40B4-BE49-F238E27FC236}">
                    <a16:creationId xmlns:a16="http://schemas.microsoft.com/office/drawing/2014/main" id="{D91D64A2-BF66-CD16-4946-B8163D27D656}"/>
                  </a:ext>
                </a:extLst>
              </p:cNvPr>
              <p:cNvSpPr txBox="1"/>
              <p:nvPr/>
            </p:nvSpPr>
            <p:spPr>
              <a:xfrm>
                <a:off x="11255122" y="1753682"/>
                <a:ext cx="4209536" cy="461626"/>
              </a:xfrm>
              <a:prstGeom prst="rect">
                <a:avLst/>
              </a:prstGeom>
              <a:noFill/>
              <a:ln>
                <a:noFill/>
              </a:ln>
            </p:spPr>
            <p:txBody>
              <a:bodyPr spcFirstLastPara="1" wrap="square" lIns="91425" tIns="45701" rIns="91425" bIns="45701" anchor="t" anchorCtr="0">
                <a:spAutoFit/>
              </a:bodyPr>
              <a:lstStyle/>
              <a:p>
                <a:r>
                  <a:rPr lang="en-US" sz="2400" b="1" dirty="0">
                    <a:solidFill>
                      <a:srgbClr val="FCF7EC"/>
                    </a:solidFill>
                    <a:ea typeface="Montserrat"/>
                    <a:cs typeface="Montserrat"/>
                    <a:sym typeface="Montserrat"/>
                  </a:rPr>
                  <a:t>facebook.com/</a:t>
                </a:r>
                <a:r>
                  <a:rPr lang="en-US" sz="2400" b="1" dirty="0" err="1">
                    <a:solidFill>
                      <a:srgbClr val="FCF7EC"/>
                    </a:solidFill>
                    <a:ea typeface="Montserrat"/>
                    <a:cs typeface="Montserrat"/>
                    <a:sym typeface="Montserrat"/>
                  </a:rPr>
                  <a:t>mefaMA</a:t>
                </a:r>
                <a:endParaRPr sz="2400" dirty="0"/>
              </a:p>
            </p:txBody>
          </p:sp>
        </p:grpSp>
      </p:grpSp>
      <p:grpSp>
        <p:nvGrpSpPr>
          <p:cNvPr id="55" name="Group 54">
            <a:extLst>
              <a:ext uri="{FF2B5EF4-FFF2-40B4-BE49-F238E27FC236}">
                <a16:creationId xmlns:a16="http://schemas.microsoft.com/office/drawing/2014/main" id="{05432DF9-8774-ABD0-BD66-E4C973AC4E2C}"/>
              </a:ext>
            </a:extLst>
          </p:cNvPr>
          <p:cNvGrpSpPr/>
          <p:nvPr/>
        </p:nvGrpSpPr>
        <p:grpSpPr>
          <a:xfrm>
            <a:off x="10070845" y="3096401"/>
            <a:ext cx="5477776" cy="946966"/>
            <a:chOff x="10184589" y="2668243"/>
            <a:chExt cx="5477776" cy="946966"/>
          </a:xfrm>
        </p:grpSpPr>
        <p:sp>
          <p:nvSpPr>
            <p:cNvPr id="56" name="Google Shape;754;p36">
              <a:extLst>
                <a:ext uri="{FF2B5EF4-FFF2-40B4-BE49-F238E27FC236}">
                  <a16:creationId xmlns:a16="http://schemas.microsoft.com/office/drawing/2014/main" id="{A36176BA-BE11-47C2-78BA-915FE42F844A}"/>
                </a:ext>
              </a:extLst>
            </p:cNvPr>
            <p:cNvSpPr/>
            <p:nvPr/>
          </p:nvSpPr>
          <p:spPr>
            <a:xfrm>
              <a:off x="10906147" y="2890524"/>
              <a:ext cx="4756218" cy="507760"/>
            </a:xfrm>
            <a:prstGeom prst="rect">
              <a:avLst/>
            </a:prstGeom>
            <a:solidFill>
              <a:schemeClr val="accent4"/>
            </a:solidFill>
            <a:ln>
              <a:noFill/>
            </a:ln>
          </p:spPr>
          <p:txBody>
            <a:bodyPr spcFirstLastPara="1" wrap="square" lIns="91425" tIns="45701" rIns="91425" bIns="45701" anchor="ctr" anchorCtr="0">
              <a:noAutofit/>
            </a:bodyPr>
            <a:lstStyle/>
            <a:p>
              <a:pPr algn="ctr"/>
              <a:endParaRPr sz="3008">
                <a:solidFill>
                  <a:schemeClr val="lt1"/>
                </a:solidFill>
                <a:latin typeface="Calibri"/>
                <a:ea typeface="Calibri"/>
                <a:cs typeface="Calibri"/>
                <a:sym typeface="Calibri"/>
              </a:endParaRPr>
            </a:p>
          </p:txBody>
        </p:sp>
        <p:sp>
          <p:nvSpPr>
            <p:cNvPr id="57" name="Google Shape;763;p36">
              <a:extLst>
                <a:ext uri="{FF2B5EF4-FFF2-40B4-BE49-F238E27FC236}">
                  <a16:creationId xmlns:a16="http://schemas.microsoft.com/office/drawing/2014/main" id="{EEB849F3-3CCA-4467-9517-66ECEB5D4B82}"/>
                </a:ext>
              </a:extLst>
            </p:cNvPr>
            <p:cNvSpPr/>
            <p:nvPr/>
          </p:nvSpPr>
          <p:spPr>
            <a:xfrm>
              <a:off x="10184589" y="2668243"/>
              <a:ext cx="946966" cy="946966"/>
            </a:xfrm>
            <a:prstGeom prst="ellipse">
              <a:avLst/>
            </a:prstGeom>
            <a:solidFill>
              <a:schemeClr val="bg2"/>
            </a:solidFill>
            <a:ln>
              <a:noFill/>
            </a:ln>
          </p:spPr>
          <p:txBody>
            <a:bodyPr spcFirstLastPara="1" wrap="square" lIns="91425" tIns="45701" rIns="91425" bIns="45701" anchor="ctr" anchorCtr="0">
              <a:noAutofit/>
            </a:bodyPr>
            <a:lstStyle/>
            <a:p>
              <a:pPr algn="ctr"/>
              <a:endParaRPr sz="3008">
                <a:solidFill>
                  <a:schemeClr val="lt1"/>
                </a:solidFill>
                <a:latin typeface="Calibri"/>
                <a:ea typeface="Calibri"/>
                <a:cs typeface="Calibri"/>
                <a:sym typeface="Calibri"/>
              </a:endParaRPr>
            </a:p>
          </p:txBody>
        </p:sp>
        <p:pic>
          <p:nvPicPr>
            <p:cNvPr id="58" name="Picture 57" descr="Instagram logo">
              <a:extLst>
                <a:ext uri="{FF2B5EF4-FFF2-40B4-BE49-F238E27FC236}">
                  <a16:creationId xmlns:a16="http://schemas.microsoft.com/office/drawing/2014/main" id="{941CC911-AF79-7F5F-99A7-10050447735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368224" y="2847377"/>
              <a:ext cx="579453" cy="579453"/>
            </a:xfrm>
            <a:prstGeom prst="rect">
              <a:avLst/>
            </a:prstGeom>
          </p:spPr>
        </p:pic>
        <p:sp>
          <p:nvSpPr>
            <p:cNvPr id="59" name="Google Shape;757;p36">
              <a:extLst>
                <a:ext uri="{FF2B5EF4-FFF2-40B4-BE49-F238E27FC236}">
                  <a16:creationId xmlns:a16="http://schemas.microsoft.com/office/drawing/2014/main" id="{D179A49B-57DD-0EDE-C756-2EFA04543649}"/>
                </a:ext>
              </a:extLst>
            </p:cNvPr>
            <p:cNvSpPr txBox="1"/>
            <p:nvPr/>
          </p:nvSpPr>
          <p:spPr>
            <a:xfrm>
              <a:off x="11255122" y="2916371"/>
              <a:ext cx="4209536" cy="461626"/>
            </a:xfrm>
            <a:prstGeom prst="rect">
              <a:avLst/>
            </a:prstGeom>
            <a:noFill/>
            <a:ln>
              <a:noFill/>
            </a:ln>
          </p:spPr>
          <p:txBody>
            <a:bodyPr spcFirstLastPara="1" wrap="square" lIns="91425" tIns="45701" rIns="91425" bIns="45701" anchor="t" anchorCtr="0">
              <a:spAutoFit/>
            </a:bodyPr>
            <a:lstStyle/>
            <a:p>
              <a:r>
                <a:rPr lang="en-US" sz="2400" b="1" dirty="0">
                  <a:solidFill>
                    <a:srgbClr val="FCF7EC"/>
                  </a:solidFill>
                  <a:ea typeface="Montserrat"/>
                  <a:cs typeface="Montserrat"/>
                  <a:sym typeface="Montserrat"/>
                </a:rPr>
                <a:t>@mefa_ma</a:t>
              </a:r>
              <a:endParaRPr sz="2400" dirty="0"/>
            </a:p>
          </p:txBody>
        </p:sp>
      </p:grpSp>
      <p:grpSp>
        <p:nvGrpSpPr>
          <p:cNvPr id="60" name="Group 59">
            <a:extLst>
              <a:ext uri="{FF2B5EF4-FFF2-40B4-BE49-F238E27FC236}">
                <a16:creationId xmlns:a16="http://schemas.microsoft.com/office/drawing/2014/main" id="{5DAC9ADF-79B3-79F2-4F05-AC679AEADBBA}"/>
              </a:ext>
            </a:extLst>
          </p:cNvPr>
          <p:cNvGrpSpPr/>
          <p:nvPr/>
        </p:nvGrpSpPr>
        <p:grpSpPr>
          <a:xfrm>
            <a:off x="10070724" y="4273454"/>
            <a:ext cx="5477776" cy="946966"/>
            <a:chOff x="10184468" y="3831818"/>
            <a:chExt cx="5477776" cy="946966"/>
          </a:xfrm>
        </p:grpSpPr>
        <p:sp>
          <p:nvSpPr>
            <p:cNvPr id="61" name="Google Shape;752;p36">
              <a:extLst>
                <a:ext uri="{FF2B5EF4-FFF2-40B4-BE49-F238E27FC236}">
                  <a16:creationId xmlns:a16="http://schemas.microsoft.com/office/drawing/2014/main" id="{2475F249-514A-74A0-AAE0-1AA4689E5360}"/>
                </a:ext>
              </a:extLst>
            </p:cNvPr>
            <p:cNvSpPr/>
            <p:nvPr/>
          </p:nvSpPr>
          <p:spPr>
            <a:xfrm>
              <a:off x="10906026" y="4054099"/>
              <a:ext cx="4756218" cy="507760"/>
            </a:xfrm>
            <a:prstGeom prst="rect">
              <a:avLst/>
            </a:prstGeom>
            <a:solidFill>
              <a:schemeClr val="accent4"/>
            </a:solidFill>
            <a:ln>
              <a:noFill/>
            </a:ln>
          </p:spPr>
          <p:txBody>
            <a:bodyPr spcFirstLastPara="1" wrap="square" lIns="91425" tIns="45701" rIns="91425" bIns="45701" anchor="ctr" anchorCtr="0">
              <a:noAutofit/>
            </a:bodyPr>
            <a:lstStyle/>
            <a:p>
              <a:pPr algn="ctr"/>
              <a:endParaRPr sz="3008">
                <a:solidFill>
                  <a:schemeClr val="lt1"/>
                </a:solidFill>
                <a:latin typeface="Calibri"/>
                <a:ea typeface="Calibri"/>
                <a:cs typeface="Calibri"/>
                <a:sym typeface="Calibri"/>
              </a:endParaRPr>
            </a:p>
          </p:txBody>
        </p:sp>
        <p:sp>
          <p:nvSpPr>
            <p:cNvPr id="62" name="Google Shape;753;p36">
              <a:extLst>
                <a:ext uri="{FF2B5EF4-FFF2-40B4-BE49-F238E27FC236}">
                  <a16:creationId xmlns:a16="http://schemas.microsoft.com/office/drawing/2014/main" id="{BA7AE4D9-5340-1021-57EA-499D4F7994C2}"/>
                </a:ext>
              </a:extLst>
            </p:cNvPr>
            <p:cNvSpPr/>
            <p:nvPr/>
          </p:nvSpPr>
          <p:spPr>
            <a:xfrm>
              <a:off x="10184468" y="3831818"/>
              <a:ext cx="946966" cy="946966"/>
            </a:xfrm>
            <a:prstGeom prst="ellipse">
              <a:avLst/>
            </a:prstGeom>
            <a:solidFill>
              <a:schemeClr val="bg2"/>
            </a:solidFill>
            <a:ln>
              <a:noFill/>
            </a:ln>
          </p:spPr>
          <p:txBody>
            <a:bodyPr spcFirstLastPara="1" wrap="square" lIns="91425" tIns="45701" rIns="91425" bIns="45701" anchor="ctr" anchorCtr="0">
              <a:noAutofit/>
            </a:bodyPr>
            <a:lstStyle/>
            <a:p>
              <a:pPr algn="ctr"/>
              <a:endParaRPr sz="3008">
                <a:solidFill>
                  <a:schemeClr val="lt1"/>
                </a:solidFill>
                <a:latin typeface="Calibri"/>
                <a:ea typeface="Calibri"/>
                <a:cs typeface="Calibri"/>
                <a:sym typeface="Calibri"/>
              </a:endParaRPr>
            </a:p>
          </p:txBody>
        </p:sp>
        <p:pic>
          <p:nvPicPr>
            <p:cNvPr id="63" name="Picture 62" descr="X logo">
              <a:extLst>
                <a:ext uri="{FF2B5EF4-FFF2-40B4-BE49-F238E27FC236}">
                  <a16:creationId xmlns:a16="http://schemas.microsoft.com/office/drawing/2014/main" id="{3B2607A9-481B-D369-38AE-E2CD286E869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90384" y="4054099"/>
              <a:ext cx="538616" cy="538616"/>
            </a:xfrm>
            <a:prstGeom prst="rect">
              <a:avLst/>
            </a:prstGeom>
          </p:spPr>
        </p:pic>
        <p:sp>
          <p:nvSpPr>
            <p:cNvPr id="64" name="Google Shape;758;p36">
              <a:extLst>
                <a:ext uri="{FF2B5EF4-FFF2-40B4-BE49-F238E27FC236}">
                  <a16:creationId xmlns:a16="http://schemas.microsoft.com/office/drawing/2014/main" id="{D640E61F-6260-129D-BB2B-FE002B5121D4}"/>
                </a:ext>
              </a:extLst>
            </p:cNvPr>
            <p:cNvSpPr txBox="1"/>
            <p:nvPr/>
          </p:nvSpPr>
          <p:spPr>
            <a:xfrm>
              <a:off x="11255122" y="4074430"/>
              <a:ext cx="4209536" cy="461626"/>
            </a:xfrm>
            <a:prstGeom prst="rect">
              <a:avLst/>
            </a:prstGeom>
            <a:noFill/>
            <a:ln>
              <a:noFill/>
            </a:ln>
          </p:spPr>
          <p:txBody>
            <a:bodyPr spcFirstLastPara="1" wrap="square" lIns="91425" tIns="45701" rIns="91425" bIns="45701" anchor="t" anchorCtr="0">
              <a:spAutoFit/>
            </a:bodyPr>
            <a:lstStyle/>
            <a:p>
              <a:r>
                <a:rPr lang="en-US" sz="2400" b="1" dirty="0">
                  <a:solidFill>
                    <a:srgbClr val="FCF7EC"/>
                  </a:solidFill>
                  <a:ea typeface="Montserrat"/>
                  <a:cs typeface="Montserrat"/>
                  <a:sym typeface="Montserrat"/>
                </a:rPr>
                <a:t>@</a:t>
              </a:r>
              <a:r>
                <a:rPr lang="en-US" sz="2400" b="1" dirty="0" err="1">
                  <a:solidFill>
                    <a:srgbClr val="FCF7EC"/>
                  </a:solidFill>
                  <a:ea typeface="Montserrat"/>
                  <a:cs typeface="Montserrat"/>
                  <a:sym typeface="Montserrat"/>
                </a:rPr>
                <a:t>MEFAtweets</a:t>
              </a:r>
              <a:endParaRPr sz="2400" dirty="0"/>
            </a:p>
          </p:txBody>
        </p:sp>
      </p:grpSp>
    </p:spTree>
    <p:extLst>
      <p:ext uri="{BB962C8B-B14F-4D97-AF65-F5344CB8AC3E}">
        <p14:creationId xmlns:p14="http://schemas.microsoft.com/office/powerpoint/2010/main" val="1364693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3" name="Google Shape;183;p3"/>
          <p:cNvSpPr txBox="1">
            <a:spLocks noGrp="1"/>
          </p:cNvSpPr>
          <p:nvPr>
            <p:ph type="title"/>
          </p:nvPr>
        </p:nvSpPr>
        <p:spPr>
          <a:xfrm>
            <a:off x="561207" y="532662"/>
            <a:ext cx="14459811" cy="1917576"/>
          </a:xfrm>
        </p:spPr>
        <p:txBody>
          <a:bodyPr rot="0" spcFirstLastPara="1" vertOverflow="overflow" horzOverflow="overflow" vert="horz" lIns="91425" tIns="45700" rIns="91425" bIns="45700" numCol="1" spcCol="0" rtlCol="0" fromWordArt="0" anchor="t" anchorCtr="0" forceAA="0" compatLnSpc="1">
            <a:prstTxWarp prst="textNoShape">
              <a:avLst/>
            </a:prstTxWarp>
            <a:normAutofit/>
          </a:bodyPr>
          <a:lstStyle/>
          <a:p>
            <a:pPr lvl="0"/>
            <a:r>
              <a:rPr lang="en-US" noProof="0"/>
              <a:t>About MEFA</a:t>
            </a:r>
          </a:p>
        </p:txBody>
      </p:sp>
      <p:sp>
        <p:nvSpPr>
          <p:cNvPr id="9" name="Picture Placeholder 8">
            <a:extLst>
              <a:ext uri="{FF2B5EF4-FFF2-40B4-BE49-F238E27FC236}">
                <a16:creationId xmlns:a16="http://schemas.microsoft.com/office/drawing/2014/main" id="{31E056DA-2288-DF92-FFB4-9AB9D4B67150}"/>
              </a:ext>
            </a:extLst>
          </p:cNvPr>
          <p:cNvSpPr>
            <a:spLocks noGrp="1"/>
          </p:cNvSpPr>
          <p:nvPr>
            <p:ph type="pic" idx="1"/>
          </p:nvPr>
        </p:nvSpPr>
        <p:spPr/>
        <p:txBody>
          <a:bodyPr/>
          <a:lstStyle/>
          <a:p>
            <a:endParaRPr lang="en-US"/>
          </a:p>
        </p:txBody>
      </p:sp>
      <p:sp>
        <p:nvSpPr>
          <p:cNvPr id="185" name="Google Shape;185;p3"/>
          <p:cNvSpPr txBox="1">
            <a:spLocks noGrp="1"/>
          </p:cNvSpPr>
          <p:nvPr>
            <p:ph type="body" sz="half" idx="2"/>
          </p:nvPr>
        </p:nvSpPr>
        <p:spPr>
          <a:xfrm>
            <a:off x="561208" y="2610035"/>
            <a:ext cx="6596831" cy="6193448"/>
          </a:xfrm>
        </p:spPr>
        <p:txBody>
          <a:bodyPr spcFirstLastPara="1" lIns="91425" tIns="45700" rIns="91425" bIns="45700" anchorCtr="0">
            <a:normAutofit/>
          </a:bodyPr>
          <a:lstStyle/>
          <a:p>
            <a:pPr lvl="0"/>
            <a:r>
              <a:rPr lang="en-US" sz="4800" dirty="0"/>
              <a:t>State authority created by the Commonwealth of Massachusetts in 1982, helping families plan, save, and pay for college</a:t>
            </a:r>
          </a:p>
        </p:txBody>
      </p:sp>
      <p:pic>
        <p:nvPicPr>
          <p:cNvPr id="187" name="Picture 186">
            <a:extLst>
              <a:ext uri="{FF2B5EF4-FFF2-40B4-BE49-F238E27FC236}">
                <a16:creationId xmlns:a16="http://schemas.microsoft.com/office/drawing/2014/main" id="{7E9A2E7C-9EC1-584B-80F8-D64DB1001F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774782" y="1854558"/>
            <a:ext cx="9258300" cy="6937018"/>
          </a:xfrm>
          <a:prstGeom prst="rect">
            <a:avLst/>
          </a:prstGeom>
          <a:noFill/>
        </p:spPr>
      </p:pic>
      <p:sp>
        <p:nvSpPr>
          <p:cNvPr id="10" name="Slide Number Placeholder 9">
            <a:extLst>
              <a:ext uri="{FF2B5EF4-FFF2-40B4-BE49-F238E27FC236}">
                <a16:creationId xmlns:a16="http://schemas.microsoft.com/office/drawing/2014/main" id="{0C3A0763-47CA-27B7-A890-B6E5E78A75D1}"/>
              </a:ext>
            </a:extLst>
          </p:cNvPr>
          <p:cNvSpPr>
            <a:spLocks noGrp="1"/>
          </p:cNvSpPr>
          <p:nvPr>
            <p:ph type="sldNum" sz="quarter" idx="12"/>
          </p:nvPr>
        </p:nvSpPr>
        <p:spPr/>
        <p:txBody>
          <a:bodyPr/>
          <a:lstStyle/>
          <a:p>
            <a:fld id="{014AA8A5-7719-4F92-936C-1878CA4626DE}" type="slidenum">
              <a:rPr lang="en-US" smtClean="0"/>
              <a:t>4</a:t>
            </a:fld>
            <a:endParaRPr lang="en-US"/>
          </a:p>
        </p:txBody>
      </p:sp>
      <p:sp>
        <p:nvSpPr>
          <p:cNvPr id="11" name="Footer Placeholder 10">
            <a:extLst>
              <a:ext uri="{FF2B5EF4-FFF2-40B4-BE49-F238E27FC236}">
                <a16:creationId xmlns:a16="http://schemas.microsoft.com/office/drawing/2014/main" id="{92BB48DB-C11C-F421-8F01-A84550F2C8D1}"/>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95FC3A3-5990-EF97-04F6-668D4DF813AB}"/>
              </a:ext>
            </a:extLst>
          </p:cNvPr>
          <p:cNvSpPr>
            <a:spLocks noGrp="1"/>
          </p:cNvSpPr>
          <p:nvPr>
            <p:ph type="title"/>
          </p:nvPr>
        </p:nvSpPr>
        <p:spPr>
          <a:xfrm>
            <a:off x="561208" y="565947"/>
            <a:ext cx="15525131" cy="1863678"/>
          </a:xfrm>
        </p:spPr>
        <p:txBody>
          <a:bodyPr anchor="t">
            <a:normAutofit/>
          </a:bodyPr>
          <a:lstStyle/>
          <a:p>
            <a:r>
              <a:rPr lang="en-US" dirty="0"/>
              <a:t>Thank You!</a:t>
            </a:r>
          </a:p>
        </p:txBody>
      </p:sp>
      <p:sp>
        <p:nvSpPr>
          <p:cNvPr id="10" name="TextBox 9">
            <a:extLst>
              <a:ext uri="{FF2B5EF4-FFF2-40B4-BE49-F238E27FC236}">
                <a16:creationId xmlns:a16="http://schemas.microsoft.com/office/drawing/2014/main" id="{15F080D8-EAF5-FC5B-FBA8-7218D23FCB7F}"/>
              </a:ext>
            </a:extLst>
          </p:cNvPr>
          <p:cNvSpPr txBox="1"/>
          <p:nvPr/>
        </p:nvSpPr>
        <p:spPr>
          <a:xfrm>
            <a:off x="561206" y="3074194"/>
            <a:ext cx="6863463" cy="5717382"/>
          </a:xfrm>
          <a:prstGeom prst="rect">
            <a:avLst/>
          </a:prstGeom>
        </p:spPr>
        <p:txBody>
          <a:bodyPr vert="horz" lIns="91440" tIns="45720" rIns="91440" bIns="45720" rtlCol="0">
            <a:normAutofit/>
          </a:bodyPr>
          <a:lstStyle/>
          <a:p>
            <a:pPr algn="ctr" defTabSz="1371600">
              <a:spcBef>
                <a:spcPts val="1500"/>
              </a:spcBef>
            </a:pPr>
            <a:r>
              <a:rPr lang="en-US" sz="6600" b="1" kern="1200" dirty="0"/>
              <a:t>Questions?</a:t>
            </a:r>
          </a:p>
        </p:txBody>
      </p:sp>
      <p:graphicFrame>
        <p:nvGraphicFramePr>
          <p:cNvPr id="12" name="Text Placeholder 8">
            <a:extLst>
              <a:ext uri="{FF2B5EF4-FFF2-40B4-BE49-F238E27FC236}">
                <a16:creationId xmlns:a16="http://schemas.microsoft.com/office/drawing/2014/main" id="{26EDF42C-502E-931A-0ED8-CFCF1F87C29B}"/>
              </a:ext>
            </a:extLst>
          </p:cNvPr>
          <p:cNvGraphicFramePr/>
          <p:nvPr/>
        </p:nvGraphicFramePr>
        <p:xfrm>
          <a:off x="7774782" y="1854558"/>
          <a:ext cx="9258300" cy="6937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Graphic 12" descr="Questions with solid fill">
            <a:extLst>
              <a:ext uri="{FF2B5EF4-FFF2-40B4-BE49-F238E27FC236}">
                <a16:creationId xmlns:a16="http://schemas.microsoft.com/office/drawing/2014/main" id="{ACF51BD2-9C28-4418-057A-35749FAEFB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30837" y="4450080"/>
            <a:ext cx="3124200" cy="3124200"/>
          </a:xfrm>
          <a:prstGeom prst="rect">
            <a:avLst/>
          </a:prstGeom>
        </p:spPr>
      </p:pic>
      <p:pic>
        <p:nvPicPr>
          <p:cNvPr id="15" name="Picture 14" descr="A blue and white logo&#10;&#10;Description automatically generated">
            <a:extLst>
              <a:ext uri="{FF2B5EF4-FFF2-40B4-BE49-F238E27FC236}">
                <a16:creationId xmlns:a16="http://schemas.microsoft.com/office/drawing/2014/main" id="{69637582-6301-86ED-D31F-86658109B15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756891" y="8322127"/>
            <a:ext cx="2273808" cy="743712"/>
          </a:xfrm>
          <a:prstGeom prst="rect">
            <a:avLst/>
          </a:prstGeom>
        </p:spPr>
      </p:pic>
      <p:sp>
        <p:nvSpPr>
          <p:cNvPr id="9" name="Slide Number Placeholder 8">
            <a:extLst>
              <a:ext uri="{FF2B5EF4-FFF2-40B4-BE49-F238E27FC236}">
                <a16:creationId xmlns:a16="http://schemas.microsoft.com/office/drawing/2014/main" id="{40402E4B-CFDF-DE41-B8FE-3B83340B0072}"/>
              </a:ext>
            </a:extLst>
          </p:cNvPr>
          <p:cNvSpPr>
            <a:spLocks noGrp="1"/>
          </p:cNvSpPr>
          <p:nvPr>
            <p:ph type="sldNum" sz="quarter" idx="12"/>
          </p:nvPr>
        </p:nvSpPr>
        <p:spPr/>
        <p:txBody>
          <a:bodyPr/>
          <a:lstStyle/>
          <a:p>
            <a:fld id="{014AA8A5-7719-4F92-936C-1878CA4626DE}" type="slidenum">
              <a:rPr lang="en-US" smtClean="0"/>
              <a:t>40</a:t>
            </a:fld>
            <a:endParaRPr lang="en-US"/>
          </a:p>
        </p:txBody>
      </p:sp>
      <p:sp>
        <p:nvSpPr>
          <p:cNvPr id="11" name="Footer Placeholder 10">
            <a:extLst>
              <a:ext uri="{FF2B5EF4-FFF2-40B4-BE49-F238E27FC236}">
                <a16:creationId xmlns:a16="http://schemas.microsoft.com/office/drawing/2014/main" id="{3F38BDA9-CED0-DDA9-9F7C-0FD9FF8B1C81}"/>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Tree>
    <p:extLst>
      <p:ext uri="{BB962C8B-B14F-4D97-AF65-F5344CB8AC3E}">
        <p14:creationId xmlns:p14="http://schemas.microsoft.com/office/powerpoint/2010/main" val="3345576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5" name="Google Shape;205;p4"/>
          <p:cNvSpPr txBox="1">
            <a:spLocks noGrp="1"/>
          </p:cNvSpPr>
          <p:nvPr>
            <p:ph type="title"/>
          </p:nvPr>
        </p:nvSpPr>
        <p:spPr>
          <a:xfrm>
            <a:off x="561209" y="547688"/>
            <a:ext cx="17321978" cy="1988345"/>
          </a:xfrm>
        </p:spPr>
        <p:txBody>
          <a:bodyPr rot="0" spcFirstLastPara="1" vertOverflow="overflow" horzOverflow="overflow" vert="horz" lIns="91425" tIns="45700" rIns="91425" bIns="45700" numCol="1" spcCol="0" rtlCol="0" fromWordArt="0" anchor="t" anchorCtr="0" forceAA="0" compatLnSpc="1">
            <a:prstTxWarp prst="textNoShape">
              <a:avLst/>
            </a:prstTxWarp>
            <a:normAutofit/>
          </a:bodyPr>
          <a:lstStyle/>
          <a:p>
            <a:pPr lvl="0"/>
            <a:r>
              <a:rPr lang="en-US" noProof="0" dirty="0"/>
              <a:t>Webinar Topics</a:t>
            </a:r>
          </a:p>
        </p:txBody>
      </p:sp>
      <p:sp>
        <p:nvSpPr>
          <p:cNvPr id="207" name="Google Shape;207;p4"/>
          <p:cNvSpPr txBox="1">
            <a:spLocks noGrp="1"/>
          </p:cNvSpPr>
          <p:nvPr>
            <p:ph sz="half" idx="1"/>
          </p:nvPr>
        </p:nvSpPr>
        <p:spPr>
          <a:xfrm>
            <a:off x="561207" y="2738438"/>
            <a:ext cx="9577022" cy="6527007"/>
          </a:xfrm>
        </p:spPr>
        <p:txBody>
          <a:bodyPr spcFirstLastPara="1" lIns="91425" tIns="45700" rIns="91425" bIns="45700" anchorCtr="0">
            <a:normAutofit/>
          </a:bodyPr>
          <a:lstStyle/>
          <a:p>
            <a:pPr lvl="0"/>
            <a:r>
              <a:rPr lang="en-US" sz="3600" dirty="0"/>
              <a:t>Types &amp; Sources of Financial Aid</a:t>
            </a:r>
          </a:p>
          <a:p>
            <a:pPr lvl="0"/>
            <a:r>
              <a:rPr lang="en-US" sz="3600" dirty="0"/>
              <a:t>The Application Process</a:t>
            </a:r>
          </a:p>
          <a:p>
            <a:pPr lvl="0"/>
            <a:r>
              <a:rPr lang="en-US" sz="3600" dirty="0"/>
              <a:t>How Financial Aid Decisions Are Made</a:t>
            </a:r>
          </a:p>
          <a:p>
            <a:pPr lvl="0"/>
            <a:r>
              <a:rPr lang="en-US" sz="3600" dirty="0"/>
              <a:t>Paying for College</a:t>
            </a:r>
          </a:p>
          <a:p>
            <a:pPr lvl="0"/>
            <a:r>
              <a:rPr lang="en-US" sz="3600" dirty="0"/>
              <a:t>Free Resources </a:t>
            </a:r>
          </a:p>
        </p:txBody>
      </p:sp>
      <p:pic>
        <p:nvPicPr>
          <p:cNvPr id="10" name="Picture Placeholder 19" descr="A person sitting on a couch using a computer&#10;&#10;Description automatically generated">
            <a:extLst>
              <a:ext uri="{FF2B5EF4-FFF2-40B4-BE49-F238E27FC236}">
                <a16:creationId xmlns:a16="http://schemas.microsoft.com/office/drawing/2014/main" id="{5542D8A3-5606-082B-B37F-A0A2F124A38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209862" y="2674564"/>
            <a:ext cx="7941838" cy="6121093"/>
          </a:xfrm>
          <a:prstGeom prst="rect">
            <a:avLst/>
          </a:prstGeom>
          <a:noFill/>
        </p:spPr>
      </p:pic>
      <p:sp>
        <p:nvSpPr>
          <p:cNvPr id="9" name="Footer Placeholder 8">
            <a:extLst>
              <a:ext uri="{FF2B5EF4-FFF2-40B4-BE49-F238E27FC236}">
                <a16:creationId xmlns:a16="http://schemas.microsoft.com/office/drawing/2014/main" id="{F6D03C8C-998B-CFD8-8BDC-39B1A6195031}"/>
              </a:ext>
            </a:extLst>
          </p:cNvPr>
          <p:cNvSpPr>
            <a:spLocks noGrp="1"/>
          </p:cNvSpPr>
          <p:nvPr>
            <p:ph type="ftr" sz="quarter" idx="11"/>
          </p:nvPr>
        </p:nvSpPr>
        <p:spPr>
          <a:xfrm>
            <a:off x="561208" y="9340105"/>
            <a:ext cx="16469492" cy="547688"/>
          </a:xfrm>
        </p:spPr>
        <p:txBody>
          <a:bodyPr anchor="ctr">
            <a:normAutofit/>
          </a:bodyPr>
          <a:lstStyle/>
          <a:p>
            <a:pPr>
              <a:spcAft>
                <a:spcPts val="600"/>
              </a:spcAft>
            </a:pPr>
            <a:r>
              <a:rPr lang="en-US"/>
              <a:t>MEFA Massachusetts Educational Financing Authority and MEFA are registered service marks of the Massachusetts Educational Financing Authority. © 2024 MEFA. ALL RIGHTS RESERVED.</a:t>
            </a:r>
          </a:p>
        </p:txBody>
      </p:sp>
      <p:sp>
        <p:nvSpPr>
          <p:cNvPr id="8" name="Slide Number Placeholder 7">
            <a:extLst>
              <a:ext uri="{FF2B5EF4-FFF2-40B4-BE49-F238E27FC236}">
                <a16:creationId xmlns:a16="http://schemas.microsoft.com/office/drawing/2014/main" id="{96CA9B39-8EF7-0A9B-C158-E74C38792373}"/>
              </a:ext>
            </a:extLst>
          </p:cNvPr>
          <p:cNvSpPr>
            <a:spLocks noGrp="1"/>
          </p:cNvSpPr>
          <p:nvPr>
            <p:ph type="sldNum" sz="quarter" idx="12"/>
          </p:nvPr>
        </p:nvSpPr>
        <p:spPr>
          <a:xfrm>
            <a:off x="17030699" y="9340103"/>
            <a:ext cx="852489" cy="547688"/>
          </a:xfrm>
        </p:spPr>
        <p:txBody>
          <a:bodyPr anchor="ctr">
            <a:normAutofit/>
          </a:bodyPr>
          <a:lstStyle/>
          <a:p>
            <a:pPr>
              <a:spcAft>
                <a:spcPts val="600"/>
              </a:spcAft>
            </a:pPr>
            <a:fld id="{014AA8A5-7719-4F92-936C-1878CA4626DE}" type="slidenum">
              <a:rPr lang="en-US" smtClean="0"/>
              <a:pPr>
                <a:spcAft>
                  <a:spcPts val="600"/>
                </a:spcAft>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2"/>
        <p:cNvGrpSpPr/>
        <p:nvPr/>
      </p:nvGrpSpPr>
      <p:grpSpPr>
        <a:xfrm>
          <a:off x="0" y="0"/>
          <a:ext cx="0" cy="0"/>
          <a:chOff x="0" y="0"/>
          <a:chExt cx="0" cy="0"/>
        </a:xfrm>
      </p:grpSpPr>
      <p:sp>
        <p:nvSpPr>
          <p:cNvPr id="254" name="Google Shape;254;p8"/>
          <p:cNvSpPr txBox="1">
            <a:spLocks noGrp="1"/>
          </p:cNvSpPr>
          <p:nvPr>
            <p:ph type="title"/>
          </p:nvPr>
        </p:nvSpPr>
        <p:spPr>
          <a:xfrm>
            <a:off x="561209" y="547688"/>
            <a:ext cx="17321978" cy="1988345"/>
          </a:xfr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lvl="0"/>
            <a:r>
              <a:rPr lang="en-US" noProof="0" dirty="0">
                <a:sym typeface="Montserrat"/>
              </a:rPr>
              <a:t>Financial Aid Landscape</a:t>
            </a:r>
            <a:endParaRPr lang="en-US" noProof="0" dirty="0">
              <a:sym typeface="Arial"/>
            </a:endParaRPr>
          </a:p>
        </p:txBody>
      </p:sp>
      <p:sp>
        <p:nvSpPr>
          <p:cNvPr id="5" name="Content Placeholder 4">
            <a:extLst>
              <a:ext uri="{FF2B5EF4-FFF2-40B4-BE49-F238E27FC236}">
                <a16:creationId xmlns:a16="http://schemas.microsoft.com/office/drawing/2014/main" id="{FCDD5548-9159-1C17-123A-4726C306C27F}"/>
              </a:ext>
            </a:extLst>
          </p:cNvPr>
          <p:cNvSpPr>
            <a:spLocks noGrp="1"/>
          </p:cNvSpPr>
          <p:nvPr>
            <p:ph idx="1"/>
          </p:nvPr>
        </p:nvSpPr>
        <p:spPr/>
        <p:txBody>
          <a:bodyPr/>
          <a:lstStyle/>
          <a:p>
            <a:pPr marL="457200" marR="0" lvl="0" indent="-457200" algn="l" rtl="0">
              <a:spcBef>
                <a:spcPts val="0"/>
              </a:spcBef>
              <a:spcAft>
                <a:spcPts val="600"/>
              </a:spcAft>
              <a:buClr>
                <a:schemeClr val="tx1"/>
              </a:buClr>
              <a:buSzPts val="3200"/>
              <a:buFont typeface="Arial"/>
              <a:buChar char="•"/>
            </a:pPr>
            <a:r>
              <a:rPr lang="en-US" sz="4000" dirty="0">
                <a:latin typeface="+mj-lt"/>
                <a:ea typeface="Montserrat"/>
                <a:cs typeface="Montserrat"/>
                <a:sym typeface="Montserrat"/>
              </a:rPr>
              <a:t>FAFSA Simplification had a challenging rollout and is an ongoing process</a:t>
            </a:r>
          </a:p>
          <a:p>
            <a:pPr marL="457200" marR="0" lvl="0" indent="-457200" algn="l" rtl="0">
              <a:spcBef>
                <a:spcPts val="0"/>
              </a:spcBef>
              <a:spcAft>
                <a:spcPts val="600"/>
              </a:spcAft>
              <a:buClr>
                <a:schemeClr val="tx1"/>
              </a:buClr>
              <a:buSzPts val="3200"/>
              <a:buFont typeface="Arial"/>
              <a:buChar char="•"/>
            </a:pPr>
            <a:r>
              <a:rPr lang="en-US" sz="4000" dirty="0">
                <a:latin typeface="+mj-lt"/>
                <a:ea typeface="Montserrat"/>
                <a:cs typeface="Montserrat"/>
                <a:sym typeface="Montserrat"/>
              </a:rPr>
              <a:t>Discussions about college affordability are more important than ever</a:t>
            </a:r>
          </a:p>
          <a:p>
            <a:pPr marL="457200" marR="0" lvl="0" indent="-457200" algn="l" rtl="0">
              <a:spcBef>
                <a:spcPts val="0"/>
              </a:spcBef>
              <a:spcAft>
                <a:spcPts val="600"/>
              </a:spcAft>
              <a:buClr>
                <a:schemeClr val="tx1"/>
              </a:buClr>
              <a:buSzPts val="3200"/>
              <a:buFont typeface="Arial"/>
              <a:buChar char="•"/>
            </a:pPr>
            <a:r>
              <a:rPr lang="en-US" sz="4000" dirty="0">
                <a:latin typeface="+mj-lt"/>
                <a:ea typeface="Montserrat"/>
                <a:cs typeface="Montserrat"/>
                <a:sym typeface="Montserrat"/>
              </a:rPr>
              <a:t>Curating a balanced college list gives students more options to choose from</a:t>
            </a:r>
          </a:p>
          <a:p>
            <a:pPr marL="457200" marR="0" lvl="0" indent="-457200" algn="l" rtl="0">
              <a:spcBef>
                <a:spcPts val="0"/>
              </a:spcBef>
              <a:spcAft>
                <a:spcPts val="600"/>
              </a:spcAft>
              <a:buClr>
                <a:schemeClr val="tx1"/>
              </a:buClr>
              <a:buSzPts val="3200"/>
              <a:buFont typeface="Arial"/>
              <a:buChar char="•"/>
            </a:pPr>
            <a:r>
              <a:rPr lang="en-US" sz="4000" dirty="0">
                <a:latin typeface="+mj-lt"/>
                <a:ea typeface="Montserrat"/>
                <a:cs typeface="Montserrat"/>
                <a:sym typeface="Montserrat"/>
              </a:rPr>
              <a:t>MA state aid for low to middle-income families is greater than ever</a:t>
            </a:r>
          </a:p>
          <a:p>
            <a:pPr marL="457200" marR="0" lvl="0" indent="-457200" algn="l" rtl="0">
              <a:spcBef>
                <a:spcPts val="0"/>
              </a:spcBef>
              <a:spcAft>
                <a:spcPts val="600"/>
              </a:spcAft>
              <a:buClr>
                <a:schemeClr val="tx1"/>
              </a:buClr>
              <a:buSzPts val="3200"/>
              <a:buFont typeface="Arial"/>
              <a:buChar char="•"/>
            </a:pPr>
            <a:r>
              <a:rPr lang="en-US" sz="4000" dirty="0">
                <a:latin typeface="+mj-lt"/>
                <a:ea typeface="Montserrat"/>
                <a:cs typeface="Montserrat"/>
                <a:sym typeface="Montserrat"/>
              </a:rPr>
              <a:t>Merit aid continues to be an important part of the financial aid offer</a:t>
            </a:r>
          </a:p>
          <a:p>
            <a:pPr marL="0" marR="0" lvl="0" indent="0" algn="l" rtl="0">
              <a:spcBef>
                <a:spcPts val="0"/>
              </a:spcBef>
              <a:spcAft>
                <a:spcPts val="600"/>
              </a:spcAft>
              <a:buClr>
                <a:schemeClr val="tx1"/>
              </a:buClr>
              <a:buSzPts val="3200"/>
              <a:buNone/>
            </a:pPr>
            <a:endParaRPr lang="en-US" sz="2400" b="1" dirty="0">
              <a:latin typeface="Montserrat"/>
              <a:ea typeface="Montserrat"/>
              <a:cs typeface="Montserrat"/>
              <a:sym typeface="Montserrat"/>
            </a:endParaRPr>
          </a:p>
        </p:txBody>
      </p:sp>
      <p:sp>
        <p:nvSpPr>
          <p:cNvPr id="8" name="Slide Number Placeholder 7">
            <a:extLst>
              <a:ext uri="{FF2B5EF4-FFF2-40B4-BE49-F238E27FC236}">
                <a16:creationId xmlns:a16="http://schemas.microsoft.com/office/drawing/2014/main" id="{0AD6003D-6808-6CEE-F06B-DC1684F89BBE}"/>
              </a:ext>
            </a:extLst>
          </p:cNvPr>
          <p:cNvSpPr>
            <a:spLocks noGrp="1"/>
          </p:cNvSpPr>
          <p:nvPr>
            <p:ph type="sldNum" sz="quarter" idx="12"/>
          </p:nvPr>
        </p:nvSpPr>
        <p:spPr/>
        <p:txBody>
          <a:bodyPr/>
          <a:lstStyle/>
          <a:p>
            <a:fld id="{014AA8A5-7719-4F92-936C-1878CA4626DE}" type="slidenum">
              <a:rPr lang="en-US" smtClean="0"/>
              <a:t>6</a:t>
            </a:fld>
            <a:endParaRPr lang="en-US"/>
          </a:p>
        </p:txBody>
      </p:sp>
      <p:sp>
        <p:nvSpPr>
          <p:cNvPr id="9" name="Footer Placeholder 8">
            <a:extLst>
              <a:ext uri="{FF2B5EF4-FFF2-40B4-BE49-F238E27FC236}">
                <a16:creationId xmlns:a16="http://schemas.microsoft.com/office/drawing/2014/main" id="{73CC6D54-453D-E31C-0607-DBC2ABB76A7C}"/>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Tree>
    <p:extLst>
      <p:ext uri="{BB962C8B-B14F-4D97-AF65-F5344CB8AC3E}">
        <p14:creationId xmlns:p14="http://schemas.microsoft.com/office/powerpoint/2010/main" val="1307127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5"/>
          <p:cNvSpPr txBox="1">
            <a:spLocks noGrp="1"/>
          </p:cNvSpPr>
          <p:nvPr>
            <p:ph type="title"/>
          </p:nvPr>
        </p:nvSpPr>
        <p:spPr>
          <a:xfrm>
            <a:off x="1247775" y="2564608"/>
            <a:ext cx="15773400" cy="4279106"/>
          </a:xfrm>
          <a:noFill/>
          <a:ln>
            <a:noFill/>
          </a:ln>
        </p:spPr>
        <p:txBody>
          <a:bodyPr spcFirstLastPara="1" wrap="square" lIns="91425" tIns="45700" rIns="91425" bIns="45700" anchor="b" anchorCtr="0">
            <a:normAutofit/>
          </a:bodyPr>
          <a:lstStyle/>
          <a:p>
            <a:pPr lvl="0"/>
            <a:r>
              <a:rPr lang="en-US" dirty="0"/>
              <a:t>Types and Sources of </a:t>
            </a:r>
            <a:br>
              <a:rPr lang="en-US" dirty="0"/>
            </a:br>
            <a:r>
              <a:rPr lang="en-US" dirty="0"/>
              <a:t>Financial Aid</a:t>
            </a:r>
          </a:p>
        </p:txBody>
      </p:sp>
      <p:sp>
        <p:nvSpPr>
          <p:cNvPr id="5" name="Footer Placeholder 4">
            <a:extLst>
              <a:ext uri="{FF2B5EF4-FFF2-40B4-BE49-F238E27FC236}">
                <a16:creationId xmlns:a16="http://schemas.microsoft.com/office/drawing/2014/main" id="{628C1DC6-3AF0-0B6F-995E-594583EE1B20}"/>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3" name="Google Shape;223;p6"/>
          <p:cNvSpPr txBox="1">
            <a:spLocks noGrp="1"/>
          </p:cNvSpPr>
          <p:nvPr>
            <p:ph type="title"/>
          </p:nvPr>
        </p:nvSpPr>
        <p:spPr>
          <a:xfrm>
            <a:off x="561209" y="547688"/>
            <a:ext cx="17321978" cy="1988345"/>
          </a:xfrm>
        </p:spPr>
        <p:txBody>
          <a:bodyPr rot="0" spcFirstLastPara="1" vertOverflow="overflow" horzOverflow="overflow" vert="horz" lIns="91425" tIns="45700" rIns="91425" bIns="45700" numCol="1" spcCol="0" rtlCol="0" fromWordArt="0" anchor="t" anchorCtr="0" forceAA="0" compatLnSpc="1">
            <a:prstTxWarp prst="textNoShape">
              <a:avLst/>
            </a:prstTxWarp>
            <a:normAutofit/>
          </a:bodyPr>
          <a:lstStyle/>
          <a:p>
            <a:pPr lvl="0"/>
            <a:r>
              <a:rPr lang="en-US" noProof="0" dirty="0"/>
              <a:t>What is Financial Aid?</a:t>
            </a:r>
          </a:p>
        </p:txBody>
      </p:sp>
      <p:sp>
        <p:nvSpPr>
          <p:cNvPr id="224" name="Google Shape;224;p6"/>
          <p:cNvSpPr txBox="1">
            <a:spLocks noGrp="1"/>
          </p:cNvSpPr>
          <p:nvPr>
            <p:ph sz="half" idx="1"/>
          </p:nvPr>
        </p:nvSpPr>
        <p:spPr>
          <a:xfrm>
            <a:off x="561207" y="2738438"/>
            <a:ext cx="9003707" cy="6527007"/>
          </a:xfrm>
        </p:spPr>
        <p:txBody>
          <a:bodyPr spcFirstLastPara="1" lIns="91425" tIns="45700" rIns="91425" bIns="45700" anchorCtr="0">
            <a:normAutofit/>
          </a:bodyPr>
          <a:lstStyle/>
          <a:p>
            <a:pPr lvl="0"/>
            <a:r>
              <a:rPr lang="en-US" dirty="0"/>
              <a:t>Financial aid is money to help students pay for college</a:t>
            </a:r>
          </a:p>
          <a:p>
            <a:pPr lvl="0"/>
            <a:endParaRPr lang="en-US" dirty="0"/>
          </a:p>
          <a:p>
            <a:pPr lvl="0"/>
            <a:r>
              <a:rPr lang="en-US" dirty="0"/>
              <a:t>3 main types:</a:t>
            </a:r>
          </a:p>
          <a:p>
            <a:pPr lvl="1"/>
            <a:r>
              <a:rPr lang="en-US" sz="4200" dirty="0"/>
              <a:t>Grants and scholarships (gift aid)</a:t>
            </a:r>
          </a:p>
          <a:p>
            <a:pPr lvl="1"/>
            <a:r>
              <a:rPr lang="en-US" sz="4200" dirty="0"/>
              <a:t>Federal work-study</a:t>
            </a:r>
          </a:p>
          <a:p>
            <a:pPr lvl="1"/>
            <a:r>
              <a:rPr lang="en-US" sz="4200" dirty="0"/>
              <a:t>Federal student loans</a:t>
            </a:r>
          </a:p>
          <a:p>
            <a:pPr lvl="0"/>
            <a:endParaRPr lang="en-US" dirty="0"/>
          </a:p>
          <a:p>
            <a:pPr lvl="0"/>
            <a:endParaRPr lang="en-US" dirty="0"/>
          </a:p>
        </p:txBody>
      </p:sp>
      <p:sp>
        <p:nvSpPr>
          <p:cNvPr id="13" name="Footer Placeholder 12">
            <a:extLst>
              <a:ext uri="{FF2B5EF4-FFF2-40B4-BE49-F238E27FC236}">
                <a16:creationId xmlns:a16="http://schemas.microsoft.com/office/drawing/2014/main" id="{2C63422A-50E8-E696-6DBA-50EBAF78A10C}"/>
              </a:ext>
            </a:extLst>
          </p:cNvPr>
          <p:cNvSpPr>
            <a:spLocks noGrp="1"/>
          </p:cNvSpPr>
          <p:nvPr>
            <p:ph type="ftr" sz="quarter" idx="11"/>
          </p:nvPr>
        </p:nvSpPr>
        <p:spPr>
          <a:xfrm>
            <a:off x="561208" y="9340105"/>
            <a:ext cx="16469492" cy="547688"/>
          </a:xfrm>
        </p:spPr>
        <p:txBody>
          <a:bodyPr anchor="ctr">
            <a:normAutofit/>
          </a:bodyPr>
          <a:lstStyle/>
          <a:p>
            <a:pPr>
              <a:spcAft>
                <a:spcPts val="600"/>
              </a:spcAft>
            </a:pPr>
            <a:r>
              <a:rPr lang="en-US"/>
              <a:t>MEFA Massachusetts Educational Financing Authority and MEFA are registered service marks of the Massachusetts Educational Financing Authority. © 2024 MEFA. ALL RIGHTS RESERVED.</a:t>
            </a:r>
          </a:p>
        </p:txBody>
      </p:sp>
      <p:sp>
        <p:nvSpPr>
          <p:cNvPr id="12" name="Slide Number Placeholder 11">
            <a:extLst>
              <a:ext uri="{FF2B5EF4-FFF2-40B4-BE49-F238E27FC236}">
                <a16:creationId xmlns:a16="http://schemas.microsoft.com/office/drawing/2014/main" id="{69BB561D-B0A1-E18F-4398-A38B0A4DFCE0}"/>
              </a:ext>
            </a:extLst>
          </p:cNvPr>
          <p:cNvSpPr>
            <a:spLocks noGrp="1"/>
          </p:cNvSpPr>
          <p:nvPr>
            <p:ph type="sldNum" sz="quarter" idx="12"/>
          </p:nvPr>
        </p:nvSpPr>
        <p:spPr>
          <a:xfrm>
            <a:off x="17030699" y="9340103"/>
            <a:ext cx="852489" cy="547688"/>
          </a:xfrm>
        </p:spPr>
        <p:txBody>
          <a:bodyPr anchor="ctr">
            <a:normAutofit/>
          </a:bodyPr>
          <a:lstStyle/>
          <a:p>
            <a:pPr>
              <a:spcAft>
                <a:spcPts val="600"/>
              </a:spcAft>
            </a:pPr>
            <a:fld id="{014AA8A5-7719-4F92-936C-1878CA4626DE}" type="slidenum">
              <a:rPr lang="en-US" smtClean="0"/>
              <a:pPr>
                <a:spcAft>
                  <a:spcPts val="600"/>
                </a:spcAft>
              </a:pPr>
              <a:t>8</a:t>
            </a:fld>
            <a:endParaRPr lang="en-US"/>
          </a:p>
        </p:txBody>
      </p:sp>
      <p:grpSp>
        <p:nvGrpSpPr>
          <p:cNvPr id="5" name="Group 4">
            <a:extLst>
              <a:ext uri="{FF2B5EF4-FFF2-40B4-BE49-F238E27FC236}">
                <a16:creationId xmlns:a16="http://schemas.microsoft.com/office/drawing/2014/main" id="{D21F1999-051A-BF8D-7550-80E5F72AD7B9}"/>
              </a:ext>
            </a:extLst>
          </p:cNvPr>
          <p:cNvGrpSpPr/>
          <p:nvPr/>
        </p:nvGrpSpPr>
        <p:grpSpPr>
          <a:xfrm>
            <a:off x="11667031" y="2738438"/>
            <a:ext cx="5295607" cy="5215391"/>
            <a:chOff x="12379290" y="3316939"/>
            <a:chExt cx="4572000" cy="4733365"/>
          </a:xfrm>
        </p:grpSpPr>
        <p:sp>
          <p:nvSpPr>
            <p:cNvPr id="4" name="Oval 3">
              <a:extLst>
                <a:ext uri="{FF2B5EF4-FFF2-40B4-BE49-F238E27FC236}">
                  <a16:creationId xmlns:a16="http://schemas.microsoft.com/office/drawing/2014/main" id="{FDB0BA94-CE91-EB7D-C417-9DB4A9A29185}"/>
                </a:ext>
              </a:extLst>
            </p:cNvPr>
            <p:cNvSpPr/>
            <p:nvPr/>
          </p:nvSpPr>
          <p:spPr>
            <a:xfrm>
              <a:off x="12379290" y="3316939"/>
              <a:ext cx="4572000" cy="473336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Loan outline">
              <a:extLst>
                <a:ext uri="{FF2B5EF4-FFF2-40B4-BE49-F238E27FC236}">
                  <a16:creationId xmlns:a16="http://schemas.microsoft.com/office/drawing/2014/main" id="{0F46CB01-D564-EC1B-5E9E-025BF07D49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823043" y="3841375"/>
              <a:ext cx="3684494" cy="3684494"/>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2"/>
        <p:cNvGrpSpPr/>
        <p:nvPr/>
      </p:nvGrpSpPr>
      <p:grpSpPr>
        <a:xfrm>
          <a:off x="0" y="0"/>
          <a:ext cx="0" cy="0"/>
          <a:chOff x="0" y="0"/>
          <a:chExt cx="0" cy="0"/>
        </a:xfrm>
      </p:grpSpPr>
      <p:sp>
        <p:nvSpPr>
          <p:cNvPr id="254" name="Google Shape;254;p8"/>
          <p:cNvSpPr txBox="1">
            <a:spLocks noGrp="1"/>
          </p:cNvSpPr>
          <p:nvPr>
            <p:ph type="title"/>
          </p:nvPr>
        </p:nvSpPr>
        <p:spPr>
          <a:xfrm>
            <a:off x="561209" y="547688"/>
            <a:ext cx="17321978" cy="1988345"/>
          </a:xfr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lvl="0"/>
            <a:r>
              <a:rPr lang="en-US" noProof="0" dirty="0">
                <a:sym typeface="Montserrat"/>
              </a:rPr>
              <a:t>Federal Direct Student Loans</a:t>
            </a:r>
            <a:endParaRPr lang="en-US" noProof="0" dirty="0">
              <a:sym typeface="Arial"/>
            </a:endParaRPr>
          </a:p>
        </p:txBody>
      </p:sp>
      <p:sp>
        <p:nvSpPr>
          <p:cNvPr id="5" name="Content Placeholder 4">
            <a:extLst>
              <a:ext uri="{FF2B5EF4-FFF2-40B4-BE49-F238E27FC236}">
                <a16:creationId xmlns:a16="http://schemas.microsoft.com/office/drawing/2014/main" id="{C8B88379-4CFE-FF20-C190-E0B77D366E26}"/>
              </a:ext>
            </a:extLst>
          </p:cNvPr>
          <p:cNvSpPr>
            <a:spLocks noGrp="1"/>
          </p:cNvSpPr>
          <p:nvPr>
            <p:ph idx="1"/>
          </p:nvPr>
        </p:nvSpPr>
        <p:spPr>
          <a:xfrm>
            <a:off x="561590" y="2375579"/>
            <a:ext cx="17321981" cy="6527007"/>
          </a:xfrm>
        </p:spPr>
        <p:txBody>
          <a:bodyPr/>
          <a:lstStyle/>
          <a:p>
            <a:pPr marL="457200" marR="0" lvl="0" indent="-457200" algn="l" rtl="0">
              <a:spcBef>
                <a:spcPts val="0"/>
              </a:spcBef>
              <a:spcAft>
                <a:spcPts val="600"/>
              </a:spcAft>
              <a:buClr>
                <a:schemeClr val="tx1"/>
              </a:buClr>
              <a:buSzPts val="3200"/>
              <a:buFont typeface="Arial"/>
              <a:buChar char="•"/>
            </a:pPr>
            <a:r>
              <a:rPr lang="en-US" sz="3600" dirty="0">
                <a:latin typeface="+mj-lt"/>
                <a:ea typeface="Montserrat"/>
                <a:cs typeface="Montserrat"/>
                <a:sym typeface="Montserrat"/>
              </a:rPr>
              <a:t>Student is the sole borrower</a:t>
            </a:r>
            <a:endParaRPr lang="en-US" sz="3600" dirty="0">
              <a:latin typeface="+mj-lt"/>
            </a:endParaRPr>
          </a:p>
          <a:p>
            <a:pPr marL="457200" marR="0" lvl="0" indent="-457200" algn="l" rtl="0">
              <a:spcBef>
                <a:spcPts val="0"/>
              </a:spcBef>
              <a:spcAft>
                <a:spcPts val="600"/>
              </a:spcAft>
              <a:buClr>
                <a:schemeClr val="tx1"/>
              </a:buClr>
              <a:buSzPts val="3200"/>
              <a:buFont typeface="Arial"/>
              <a:buChar char="•"/>
            </a:pPr>
            <a:r>
              <a:rPr lang="en-US" sz="3600" dirty="0">
                <a:latin typeface="+mj-lt"/>
                <a:ea typeface="Montserrat"/>
                <a:cs typeface="Montserrat"/>
                <a:sym typeface="Montserrat"/>
              </a:rPr>
              <a:t>No credit check</a:t>
            </a:r>
            <a:endParaRPr lang="en-US" sz="3600" dirty="0">
              <a:latin typeface="+mj-lt"/>
            </a:endParaRPr>
          </a:p>
          <a:p>
            <a:pPr marL="457200" lvl="0" indent="-457200">
              <a:spcAft>
                <a:spcPts val="600"/>
              </a:spcAft>
              <a:buClr>
                <a:schemeClr val="tx1"/>
              </a:buClr>
              <a:buSzPts val="3200"/>
              <a:buFont typeface="Arial"/>
              <a:buChar char="•"/>
            </a:pPr>
            <a:r>
              <a:rPr lang="en-US" sz="3600" dirty="0">
                <a:latin typeface="+mj-lt"/>
                <a:ea typeface="Montserrat"/>
                <a:cs typeface="Montserrat"/>
                <a:sym typeface="Montserrat"/>
              </a:rPr>
              <a:t>Subsidized and Unsubsidized</a:t>
            </a:r>
          </a:p>
          <a:p>
            <a:pPr marL="457200" marR="0" lvl="0" indent="-457200" algn="l" rtl="0">
              <a:spcBef>
                <a:spcPts val="0"/>
              </a:spcBef>
              <a:spcAft>
                <a:spcPts val="600"/>
              </a:spcAft>
              <a:buClr>
                <a:schemeClr val="tx1"/>
              </a:buClr>
              <a:buSzPts val="3200"/>
              <a:buFont typeface="Arial"/>
              <a:buChar char="•"/>
            </a:pPr>
            <a:r>
              <a:rPr lang="en-US" sz="3600" dirty="0">
                <a:latin typeface="+mj-lt"/>
                <a:ea typeface="Montserrat"/>
                <a:cs typeface="Montserrat"/>
                <a:sym typeface="Montserrat"/>
              </a:rPr>
              <a:t>6.53% fixed interest rate for 2024-25</a:t>
            </a:r>
            <a:endParaRPr lang="en-US" sz="3600" dirty="0">
              <a:latin typeface="+mj-lt"/>
            </a:endParaRPr>
          </a:p>
          <a:p>
            <a:pPr marL="1221135" marR="0" lvl="1" indent="-457200" algn="l" rtl="0">
              <a:spcBef>
                <a:spcPts val="0"/>
              </a:spcBef>
              <a:spcAft>
                <a:spcPts val="600"/>
              </a:spcAft>
              <a:buClr>
                <a:schemeClr val="tx1"/>
              </a:buClr>
              <a:buSzPts val="2800"/>
              <a:buFont typeface="Arial"/>
              <a:buChar char="•"/>
            </a:pPr>
            <a:r>
              <a:rPr lang="en-US" sz="2800" i="0" u="none" strike="noStrike" cap="none" dirty="0">
                <a:latin typeface="+mj-lt"/>
                <a:ea typeface="Montserrat"/>
                <a:cs typeface="Montserrat"/>
                <a:sym typeface="Montserrat"/>
              </a:rPr>
              <a:t>2025-26 rate will be set in May 2025</a:t>
            </a:r>
            <a:endParaRPr lang="en-US" sz="2800" dirty="0">
              <a:latin typeface="+mj-lt"/>
            </a:endParaRPr>
          </a:p>
          <a:p>
            <a:pPr marL="457200" marR="0" lvl="0" indent="-457200" algn="l" rtl="0">
              <a:spcBef>
                <a:spcPts val="0"/>
              </a:spcBef>
              <a:spcAft>
                <a:spcPts val="600"/>
              </a:spcAft>
              <a:buClr>
                <a:schemeClr val="tx1"/>
              </a:buClr>
              <a:buSzPts val="3200"/>
              <a:buFont typeface="Arial"/>
              <a:buChar char="•"/>
            </a:pPr>
            <a:r>
              <a:rPr lang="en-US" sz="3600" dirty="0">
                <a:latin typeface="+mj-lt"/>
                <a:ea typeface="Montserrat"/>
                <a:cs typeface="Montserrat"/>
                <a:sym typeface="Montserrat"/>
              </a:rPr>
              <a:t>Repayment:</a:t>
            </a:r>
            <a:endParaRPr lang="en-US" sz="3600" dirty="0">
              <a:latin typeface="+mj-lt"/>
            </a:endParaRPr>
          </a:p>
          <a:p>
            <a:pPr marL="1221135" marR="0" lvl="1" indent="-457200" algn="l" rtl="0">
              <a:spcBef>
                <a:spcPts val="0"/>
              </a:spcBef>
              <a:spcAft>
                <a:spcPts val="600"/>
              </a:spcAft>
              <a:buClr>
                <a:schemeClr val="tx1"/>
              </a:buClr>
              <a:buSzPts val="2800"/>
              <a:buFont typeface="Arial"/>
              <a:buChar char="•"/>
            </a:pPr>
            <a:r>
              <a:rPr lang="en-US" sz="2800" i="0" u="none" strike="noStrike" cap="none" dirty="0">
                <a:latin typeface="+mj-lt"/>
                <a:ea typeface="Montserrat"/>
                <a:cs typeface="Montserrat"/>
                <a:sym typeface="Montserrat"/>
              </a:rPr>
              <a:t>No payments due while enrolled</a:t>
            </a:r>
            <a:endParaRPr lang="en-US" sz="2800" dirty="0">
              <a:latin typeface="+mj-lt"/>
            </a:endParaRPr>
          </a:p>
          <a:p>
            <a:pPr marL="1221135" marR="0" lvl="1" indent="-457200" algn="l" rtl="0">
              <a:spcBef>
                <a:spcPts val="0"/>
              </a:spcBef>
              <a:spcAft>
                <a:spcPts val="600"/>
              </a:spcAft>
              <a:buClr>
                <a:schemeClr val="tx1"/>
              </a:buClr>
              <a:buSzPts val="2800"/>
              <a:buFont typeface="Arial"/>
              <a:buChar char="•"/>
            </a:pPr>
            <a:r>
              <a:rPr lang="en-US" sz="2800" i="0" u="none" strike="noStrike" cap="none" dirty="0">
                <a:latin typeface="+mj-lt"/>
                <a:ea typeface="Montserrat"/>
                <a:cs typeface="Montserrat"/>
                <a:sym typeface="Montserrat"/>
              </a:rPr>
              <a:t>Multiple options (many tied to income)</a:t>
            </a:r>
            <a:endParaRPr lang="en-US" sz="2800" dirty="0">
              <a:latin typeface="+mj-lt"/>
            </a:endParaRPr>
          </a:p>
          <a:p>
            <a:pPr marL="1221135" marR="0" lvl="1" indent="-457200" algn="l" rtl="0">
              <a:spcBef>
                <a:spcPts val="0"/>
              </a:spcBef>
              <a:spcAft>
                <a:spcPts val="600"/>
              </a:spcAft>
              <a:buClr>
                <a:schemeClr val="tx1"/>
              </a:buClr>
              <a:buSzPts val="2800"/>
              <a:buFont typeface="Arial"/>
              <a:buChar char="•"/>
            </a:pPr>
            <a:r>
              <a:rPr lang="en-US" sz="2800" i="0" u="none" strike="noStrike" cap="none" dirty="0">
                <a:latin typeface="+mj-lt"/>
                <a:ea typeface="Montserrat"/>
                <a:cs typeface="Montserrat"/>
                <a:sym typeface="Montserrat"/>
              </a:rPr>
              <a:t>Total borrowed for 4 years: $27,000 max</a:t>
            </a:r>
            <a:endParaRPr lang="en-US" sz="2800" dirty="0">
              <a:latin typeface="+mj-lt"/>
            </a:endParaRPr>
          </a:p>
          <a:p>
            <a:pPr marL="1221135" marR="0" lvl="1" indent="-457200" algn="l" rtl="0">
              <a:spcBef>
                <a:spcPts val="0"/>
              </a:spcBef>
              <a:spcAft>
                <a:spcPts val="600"/>
              </a:spcAft>
              <a:buClr>
                <a:schemeClr val="tx1"/>
              </a:buClr>
              <a:buSzPts val="2800"/>
              <a:buFont typeface="Arial"/>
              <a:buChar char="•"/>
            </a:pPr>
            <a:r>
              <a:rPr lang="en-US" sz="2800" i="0" u="none" strike="noStrike" cap="none" dirty="0">
                <a:latin typeface="+mj-lt"/>
                <a:ea typeface="Montserrat"/>
                <a:cs typeface="Montserrat"/>
                <a:sym typeface="Montserrat"/>
              </a:rPr>
              <a:t>Estimated payment: $300/month for 10 years</a:t>
            </a:r>
            <a:endParaRPr lang="en-US" sz="2800" dirty="0">
              <a:latin typeface="+mj-lt"/>
            </a:endParaRPr>
          </a:p>
          <a:p>
            <a:pPr marL="1221135" marR="0" lvl="1" indent="-457200" algn="l" rtl="0">
              <a:spcBef>
                <a:spcPts val="0"/>
              </a:spcBef>
              <a:spcAft>
                <a:spcPts val="600"/>
              </a:spcAft>
              <a:buClr>
                <a:schemeClr val="tx1"/>
              </a:buClr>
              <a:buSzPts val="2800"/>
              <a:buFont typeface="Arial"/>
              <a:buChar char="•"/>
            </a:pPr>
            <a:r>
              <a:rPr lang="en-US" sz="2800" i="0" u="none" strike="noStrike" cap="none" dirty="0">
                <a:latin typeface="+mj-lt"/>
                <a:ea typeface="Montserrat"/>
                <a:cs typeface="Montserrat"/>
                <a:sym typeface="Montserrat"/>
              </a:rPr>
              <a:t>Estimated total debt: $32,000-$34,000</a:t>
            </a:r>
            <a:endParaRPr lang="en-US" sz="2800" dirty="0">
              <a:latin typeface="+mj-lt"/>
            </a:endParaRPr>
          </a:p>
          <a:p>
            <a:pPr marL="1221135" marR="0" lvl="1" indent="-457200" algn="l" rtl="0">
              <a:spcBef>
                <a:spcPts val="0"/>
              </a:spcBef>
              <a:spcAft>
                <a:spcPts val="600"/>
              </a:spcAft>
              <a:buClr>
                <a:schemeClr val="tx1"/>
              </a:buClr>
              <a:buSzPts val="2800"/>
              <a:buFont typeface="Arial"/>
              <a:buChar char="•"/>
            </a:pPr>
            <a:r>
              <a:rPr lang="en-US" sz="2800" i="0" u="none" strike="noStrike" cap="none" dirty="0">
                <a:latin typeface="+mj-lt"/>
                <a:ea typeface="Montserrat"/>
                <a:cs typeface="Montserrat"/>
                <a:sym typeface="Montserrat"/>
              </a:rPr>
              <a:t>Deferment, forbearance, and forgiveness opportunities</a:t>
            </a:r>
            <a:endParaRPr lang="en-US" sz="1800" b="1" dirty="0">
              <a:latin typeface="Montserrat"/>
              <a:ea typeface="Montserrat"/>
              <a:cs typeface="Montserrat"/>
              <a:sym typeface="Montserrat"/>
            </a:endParaRPr>
          </a:p>
          <a:p>
            <a:endParaRPr lang="en-US" dirty="0"/>
          </a:p>
        </p:txBody>
      </p:sp>
      <p:sp>
        <p:nvSpPr>
          <p:cNvPr id="255" name="Google Shape;255;p8" descr="Decortaive object"/>
          <p:cNvSpPr/>
          <p:nvPr/>
        </p:nvSpPr>
        <p:spPr>
          <a:xfrm>
            <a:off x="11628708" y="2363992"/>
            <a:ext cx="5401989" cy="714174"/>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rgbClr val="024072"/>
              </a:solidFill>
              <a:latin typeface="Calibri"/>
              <a:ea typeface="Calibri"/>
              <a:cs typeface="Calibri"/>
              <a:sym typeface="Calibri"/>
            </a:endParaRPr>
          </a:p>
        </p:txBody>
      </p:sp>
      <p:sp>
        <p:nvSpPr>
          <p:cNvPr id="256" name="Google Shape;256;p8"/>
          <p:cNvSpPr txBox="1"/>
          <p:nvPr/>
        </p:nvSpPr>
        <p:spPr>
          <a:xfrm>
            <a:off x="12191196" y="2459489"/>
            <a:ext cx="4429861"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lt1"/>
                </a:solidFill>
                <a:latin typeface="+mj-lt"/>
                <a:ea typeface="Montserrat"/>
                <a:cs typeface="Montserrat"/>
                <a:sym typeface="Montserrat"/>
              </a:rPr>
              <a:t>Annual Loan Limits</a:t>
            </a:r>
            <a:endParaRPr sz="2800" b="1" dirty="0">
              <a:latin typeface="+mj-lt"/>
            </a:endParaRPr>
          </a:p>
        </p:txBody>
      </p:sp>
      <p:sp>
        <p:nvSpPr>
          <p:cNvPr id="257" name="Google Shape;257;p8"/>
          <p:cNvSpPr/>
          <p:nvPr/>
        </p:nvSpPr>
        <p:spPr>
          <a:xfrm>
            <a:off x="11628711" y="3156815"/>
            <a:ext cx="3045286" cy="121443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258" name="Google Shape;258;p8"/>
          <p:cNvSpPr/>
          <p:nvPr/>
        </p:nvSpPr>
        <p:spPr>
          <a:xfrm>
            <a:off x="11628710" y="4449902"/>
            <a:ext cx="3045286" cy="12144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rgbClr val="024072"/>
              </a:solidFill>
              <a:latin typeface="Calibri"/>
              <a:ea typeface="Calibri"/>
              <a:cs typeface="Calibri"/>
              <a:sym typeface="Calibri"/>
            </a:endParaRPr>
          </a:p>
        </p:txBody>
      </p:sp>
      <p:sp>
        <p:nvSpPr>
          <p:cNvPr id="259" name="Google Shape;259;p8"/>
          <p:cNvSpPr/>
          <p:nvPr/>
        </p:nvSpPr>
        <p:spPr>
          <a:xfrm>
            <a:off x="11628709" y="5742989"/>
            <a:ext cx="3045286" cy="121443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260" name="Google Shape;260;p8"/>
          <p:cNvSpPr/>
          <p:nvPr/>
        </p:nvSpPr>
        <p:spPr>
          <a:xfrm>
            <a:off x="11628708" y="7034716"/>
            <a:ext cx="3045286" cy="12144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rgbClr val="024072"/>
              </a:solidFill>
              <a:latin typeface="Calibri"/>
              <a:ea typeface="Calibri"/>
              <a:cs typeface="Calibri"/>
              <a:sym typeface="Calibri"/>
            </a:endParaRPr>
          </a:p>
        </p:txBody>
      </p:sp>
      <p:sp>
        <p:nvSpPr>
          <p:cNvPr id="261" name="Google Shape;261;p8"/>
          <p:cNvSpPr/>
          <p:nvPr/>
        </p:nvSpPr>
        <p:spPr>
          <a:xfrm>
            <a:off x="14758819" y="3156815"/>
            <a:ext cx="2271882" cy="121443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262" name="Google Shape;262;p8"/>
          <p:cNvSpPr/>
          <p:nvPr/>
        </p:nvSpPr>
        <p:spPr>
          <a:xfrm>
            <a:off x="14758817" y="4449902"/>
            <a:ext cx="2271882" cy="12144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rgbClr val="024072"/>
              </a:solidFill>
              <a:latin typeface="Calibri"/>
              <a:ea typeface="Calibri"/>
              <a:cs typeface="Calibri"/>
              <a:sym typeface="Calibri"/>
            </a:endParaRPr>
          </a:p>
        </p:txBody>
      </p:sp>
      <p:sp>
        <p:nvSpPr>
          <p:cNvPr id="263" name="Google Shape;263;p8"/>
          <p:cNvSpPr/>
          <p:nvPr/>
        </p:nvSpPr>
        <p:spPr>
          <a:xfrm>
            <a:off x="14758816" y="5742989"/>
            <a:ext cx="2271882" cy="121443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chemeClr val="lt1"/>
              </a:solidFill>
              <a:latin typeface="Calibri"/>
              <a:ea typeface="Calibri"/>
              <a:cs typeface="Calibri"/>
              <a:sym typeface="Calibri"/>
            </a:endParaRPr>
          </a:p>
        </p:txBody>
      </p:sp>
      <p:sp>
        <p:nvSpPr>
          <p:cNvPr id="264" name="Google Shape;264;p8"/>
          <p:cNvSpPr/>
          <p:nvPr/>
        </p:nvSpPr>
        <p:spPr>
          <a:xfrm>
            <a:off x="14758816" y="7034716"/>
            <a:ext cx="2271882" cy="12144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8" dirty="0">
              <a:solidFill>
                <a:srgbClr val="024072"/>
              </a:solidFill>
              <a:latin typeface="Calibri"/>
              <a:ea typeface="Calibri"/>
              <a:cs typeface="Calibri"/>
              <a:sym typeface="Calibri"/>
            </a:endParaRPr>
          </a:p>
        </p:txBody>
      </p:sp>
      <p:sp>
        <p:nvSpPr>
          <p:cNvPr id="265" name="Google Shape;265;p8"/>
          <p:cNvSpPr txBox="1"/>
          <p:nvPr/>
        </p:nvSpPr>
        <p:spPr>
          <a:xfrm>
            <a:off x="11798650" y="3587143"/>
            <a:ext cx="2705402"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dirty="0">
                <a:solidFill>
                  <a:schemeClr val="lt1"/>
                </a:solidFill>
                <a:latin typeface="+mj-lt"/>
                <a:ea typeface="Montserrat"/>
                <a:cs typeface="Montserrat"/>
                <a:sym typeface="Montserrat"/>
              </a:rPr>
              <a:t>Freshman Year</a:t>
            </a:r>
            <a:endParaRPr sz="2600" dirty="0">
              <a:latin typeface="+mj-lt"/>
            </a:endParaRPr>
          </a:p>
        </p:txBody>
      </p:sp>
      <p:sp>
        <p:nvSpPr>
          <p:cNvPr id="269" name="Google Shape;269;p8"/>
          <p:cNvSpPr txBox="1"/>
          <p:nvPr/>
        </p:nvSpPr>
        <p:spPr>
          <a:xfrm>
            <a:off x="14855891" y="3563979"/>
            <a:ext cx="2080540"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dirty="0">
                <a:solidFill>
                  <a:schemeClr val="lt1"/>
                </a:solidFill>
                <a:latin typeface="+mj-lt"/>
                <a:ea typeface="Montserrat"/>
                <a:cs typeface="Montserrat"/>
                <a:sym typeface="Montserrat"/>
              </a:rPr>
              <a:t>$5,500</a:t>
            </a:r>
            <a:endParaRPr sz="2600" dirty="0">
              <a:latin typeface="+mj-lt"/>
            </a:endParaRPr>
          </a:p>
        </p:txBody>
      </p:sp>
      <p:sp>
        <p:nvSpPr>
          <p:cNvPr id="266" name="Google Shape;266;p8"/>
          <p:cNvSpPr txBox="1"/>
          <p:nvPr/>
        </p:nvSpPr>
        <p:spPr>
          <a:xfrm>
            <a:off x="11762890" y="4856386"/>
            <a:ext cx="2839491"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dirty="0">
                <a:solidFill>
                  <a:schemeClr val="lt1"/>
                </a:solidFill>
                <a:latin typeface="+mj-lt"/>
                <a:ea typeface="Montserrat"/>
                <a:cs typeface="Montserrat"/>
                <a:sym typeface="Montserrat"/>
              </a:rPr>
              <a:t>Sophomore Year</a:t>
            </a:r>
            <a:endParaRPr sz="2600" dirty="0">
              <a:latin typeface="+mj-lt"/>
            </a:endParaRPr>
          </a:p>
        </p:txBody>
      </p:sp>
      <p:sp>
        <p:nvSpPr>
          <p:cNvPr id="270" name="Google Shape;270;p8"/>
          <p:cNvSpPr txBox="1"/>
          <p:nvPr/>
        </p:nvSpPr>
        <p:spPr>
          <a:xfrm>
            <a:off x="14855891" y="4856386"/>
            <a:ext cx="2080540"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dirty="0">
                <a:solidFill>
                  <a:schemeClr val="lt1"/>
                </a:solidFill>
                <a:latin typeface="+mj-lt"/>
                <a:ea typeface="Montserrat"/>
                <a:cs typeface="Montserrat"/>
                <a:sym typeface="Montserrat"/>
              </a:rPr>
              <a:t>$6,500</a:t>
            </a:r>
            <a:endParaRPr sz="2600" dirty="0">
              <a:latin typeface="+mj-lt"/>
            </a:endParaRPr>
          </a:p>
        </p:txBody>
      </p:sp>
      <p:sp>
        <p:nvSpPr>
          <p:cNvPr id="267" name="Google Shape;267;p8"/>
          <p:cNvSpPr txBox="1"/>
          <p:nvPr/>
        </p:nvSpPr>
        <p:spPr>
          <a:xfrm>
            <a:off x="11959145" y="6150153"/>
            <a:ext cx="2446982"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dirty="0">
                <a:solidFill>
                  <a:schemeClr val="lt1"/>
                </a:solidFill>
                <a:latin typeface="+mn-lt"/>
                <a:ea typeface="Montserrat"/>
                <a:cs typeface="Montserrat"/>
                <a:sym typeface="Montserrat"/>
              </a:rPr>
              <a:t>Junior Year</a:t>
            </a:r>
            <a:endParaRPr sz="2600" dirty="0">
              <a:latin typeface="+mn-lt"/>
            </a:endParaRPr>
          </a:p>
        </p:txBody>
      </p:sp>
      <p:sp>
        <p:nvSpPr>
          <p:cNvPr id="271" name="Google Shape;271;p8"/>
          <p:cNvSpPr txBox="1"/>
          <p:nvPr/>
        </p:nvSpPr>
        <p:spPr>
          <a:xfrm>
            <a:off x="14855891" y="6149473"/>
            <a:ext cx="2080540"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dirty="0">
                <a:solidFill>
                  <a:schemeClr val="lt1"/>
                </a:solidFill>
                <a:latin typeface="+mj-lt"/>
                <a:ea typeface="Montserrat"/>
                <a:cs typeface="Montserrat"/>
                <a:sym typeface="Montserrat"/>
              </a:rPr>
              <a:t>$7,500</a:t>
            </a:r>
            <a:endParaRPr sz="2600" dirty="0">
              <a:latin typeface="+mj-lt"/>
            </a:endParaRPr>
          </a:p>
        </p:txBody>
      </p:sp>
      <p:sp>
        <p:nvSpPr>
          <p:cNvPr id="268" name="Google Shape;268;p8"/>
          <p:cNvSpPr txBox="1"/>
          <p:nvPr/>
        </p:nvSpPr>
        <p:spPr>
          <a:xfrm>
            <a:off x="11959145" y="7441880"/>
            <a:ext cx="2446982"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dirty="0">
                <a:solidFill>
                  <a:schemeClr val="lt1"/>
                </a:solidFill>
                <a:latin typeface="+mn-lt"/>
                <a:ea typeface="Montserrat"/>
                <a:cs typeface="Montserrat"/>
                <a:sym typeface="Montserrat"/>
              </a:rPr>
              <a:t>Senior Year</a:t>
            </a:r>
            <a:endParaRPr sz="2600" dirty="0">
              <a:latin typeface="+mn-lt"/>
            </a:endParaRPr>
          </a:p>
        </p:txBody>
      </p:sp>
      <p:sp>
        <p:nvSpPr>
          <p:cNvPr id="272" name="Google Shape;272;p8"/>
          <p:cNvSpPr txBox="1"/>
          <p:nvPr/>
        </p:nvSpPr>
        <p:spPr>
          <a:xfrm>
            <a:off x="14855891" y="7441880"/>
            <a:ext cx="2080540"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dirty="0">
                <a:solidFill>
                  <a:schemeClr val="lt1"/>
                </a:solidFill>
                <a:latin typeface="+mn-lt"/>
                <a:ea typeface="Montserrat"/>
                <a:cs typeface="Montserrat"/>
                <a:sym typeface="Montserrat"/>
              </a:rPr>
              <a:t>$7,500</a:t>
            </a:r>
            <a:endParaRPr sz="2600" dirty="0">
              <a:latin typeface="+mn-lt"/>
            </a:endParaRPr>
          </a:p>
        </p:txBody>
      </p:sp>
      <p:sp>
        <p:nvSpPr>
          <p:cNvPr id="8" name="Slide Number Placeholder 7">
            <a:extLst>
              <a:ext uri="{FF2B5EF4-FFF2-40B4-BE49-F238E27FC236}">
                <a16:creationId xmlns:a16="http://schemas.microsoft.com/office/drawing/2014/main" id="{309B208C-8F80-6A4C-FCE8-F38C613EB7E3}"/>
              </a:ext>
            </a:extLst>
          </p:cNvPr>
          <p:cNvSpPr>
            <a:spLocks noGrp="1"/>
          </p:cNvSpPr>
          <p:nvPr>
            <p:ph type="sldNum" sz="quarter" idx="12"/>
          </p:nvPr>
        </p:nvSpPr>
        <p:spPr/>
        <p:txBody>
          <a:bodyPr/>
          <a:lstStyle/>
          <a:p>
            <a:fld id="{014AA8A5-7719-4F92-936C-1878CA4626DE}" type="slidenum">
              <a:rPr lang="en-US" smtClean="0"/>
              <a:t>9</a:t>
            </a:fld>
            <a:endParaRPr lang="en-US"/>
          </a:p>
        </p:txBody>
      </p:sp>
      <p:sp>
        <p:nvSpPr>
          <p:cNvPr id="9" name="Footer Placeholder 8">
            <a:extLst>
              <a:ext uri="{FF2B5EF4-FFF2-40B4-BE49-F238E27FC236}">
                <a16:creationId xmlns:a16="http://schemas.microsoft.com/office/drawing/2014/main" id="{B313E650-576E-7CB3-AA15-4506059D0463}"/>
              </a:ext>
            </a:extLst>
          </p:cNvPr>
          <p:cNvSpPr>
            <a:spLocks noGrp="1"/>
          </p:cNvSpPr>
          <p:nvPr>
            <p:ph type="ftr" sz="quarter" idx="11"/>
          </p:nvPr>
        </p:nvSpPr>
        <p:spPr/>
        <p:txBody>
          <a:bodyPr/>
          <a:lstStyle/>
          <a:p>
            <a:r>
              <a:rPr lang="en-US"/>
              <a:t>MEFA Massachusetts Educational Financing Authority and MEFA are registered service marks of the Massachusetts Educational Financing Authority. © 2024 MEFA. ALL RIGHTS RESERVED.</a:t>
            </a:r>
            <a:endParaRPr lang="en-US" dirty="0"/>
          </a:p>
        </p:txBody>
      </p:sp>
    </p:spTree>
    <p:extLst>
      <p:ext uri="{BB962C8B-B14F-4D97-AF65-F5344CB8AC3E}">
        <p14:creationId xmlns:p14="http://schemas.microsoft.com/office/powerpoint/2010/main" val="2088381326"/>
      </p:ext>
    </p:extLst>
  </p:cSld>
  <p:clrMapOvr>
    <a:masterClrMapping/>
  </p:clrMapOvr>
</p:sld>
</file>

<file path=ppt/theme/theme1.xml><?xml version="1.0" encoding="utf-8"?>
<a:theme xmlns:a="http://schemas.openxmlformats.org/drawingml/2006/main" name="2024 Template">
  <a:themeElements>
    <a:clrScheme name="2024 Brand Colors">
      <a:dk1>
        <a:srgbClr val="301E47"/>
      </a:dk1>
      <a:lt1>
        <a:srgbClr val="FFFFFF"/>
      </a:lt1>
      <a:dk2>
        <a:srgbClr val="267A4D"/>
      </a:dk2>
      <a:lt2>
        <a:srgbClr val="D1D6F0"/>
      </a:lt2>
      <a:accent1>
        <a:srgbClr val="FFA62B"/>
      </a:accent1>
      <a:accent2>
        <a:srgbClr val="596BA3"/>
      </a:accent2>
      <a:accent3>
        <a:srgbClr val="D1D6F0"/>
      </a:accent3>
      <a:accent4>
        <a:srgbClr val="301E47"/>
      </a:accent4>
      <a:accent5>
        <a:srgbClr val="267A4D"/>
      </a:accent5>
      <a:accent6>
        <a:srgbClr val="FAFAFF"/>
      </a:accent6>
      <a:hlink>
        <a:srgbClr val="301E47"/>
      </a:hlink>
      <a:folHlink>
        <a:srgbClr val="D1D6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88A8510B-664E-42F8-8BF8-679065E7D9AA}" vid="{1F344AD0-643A-43F9-BB83-F8FA84CB0621}"/>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35077D230337469EE0486391E920D9" ma:contentTypeVersion="15" ma:contentTypeDescription="Create a new document." ma:contentTypeScope="" ma:versionID="4f02fafe0416eb94c4aef5d08106a56f">
  <xsd:schema xmlns:xsd="http://www.w3.org/2001/XMLSchema" xmlns:xs="http://www.w3.org/2001/XMLSchema" xmlns:p="http://schemas.microsoft.com/office/2006/metadata/properties" xmlns:ns3="426709b3-9e8e-492e-a380-7979a8cd71f5" targetNamespace="http://schemas.microsoft.com/office/2006/metadata/properties" ma:root="true" ma:fieldsID="9f3fe78e9a685897c7c78981091a5460" ns3:_="">
    <xsd:import namespace="426709b3-9e8e-492e-a380-7979a8cd71f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MediaServiceSystemTags"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6709b3-9e8e-492e-a380-7979a8cd71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26709b3-9e8e-492e-a380-7979a8cd71f5" xsi:nil="true"/>
  </documentManagement>
</p:properties>
</file>

<file path=customXml/itemProps1.xml><?xml version="1.0" encoding="utf-8"?>
<ds:datastoreItem xmlns:ds="http://schemas.openxmlformats.org/officeDocument/2006/customXml" ds:itemID="{4D919ABF-436D-4CE7-8F7A-11D95294FB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6709b3-9e8e-492e-a380-7979a8cd71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D08EC4-26C4-408B-A5BF-AA4344B2F2AD}">
  <ds:schemaRefs>
    <ds:schemaRef ds:uri="http://schemas.microsoft.com/sharepoint/v3/contenttype/forms"/>
  </ds:schemaRefs>
</ds:datastoreItem>
</file>

<file path=customXml/itemProps3.xml><?xml version="1.0" encoding="utf-8"?>
<ds:datastoreItem xmlns:ds="http://schemas.openxmlformats.org/officeDocument/2006/customXml" ds:itemID="{65E34C7E-5876-4EC6-853E-77D50CE22E34}">
  <ds:schemaRefs>
    <ds:schemaRef ds:uri="http://purl.org/dc/terms/"/>
    <ds:schemaRef ds:uri="426709b3-9e8e-492e-a380-7979a8cd71f5"/>
    <ds:schemaRef ds:uri="http://schemas.microsoft.com/office/2006/documentManagement/types"/>
    <ds:schemaRef ds:uri="http://www.w3.org/XML/1998/namespace"/>
    <ds:schemaRef ds:uri="http://purl.org/dc/elements/1.1/"/>
    <ds:schemaRef ds:uri="http://schemas.microsoft.com/office/2006/metadata/properties"/>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2024 Template</Template>
  <TotalTime>7981</TotalTime>
  <Words>9104</Words>
  <Application>Microsoft Office PowerPoint</Application>
  <PresentationFormat>Custom</PresentationFormat>
  <Paragraphs>733</Paragraphs>
  <Slides>40</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Montserrat</vt:lpstr>
      <vt:lpstr>Arial</vt:lpstr>
      <vt:lpstr>Aptos Display</vt:lpstr>
      <vt:lpstr>Calibri</vt:lpstr>
      <vt:lpstr>Aptos</vt:lpstr>
      <vt:lpstr>2024 Template</vt:lpstr>
      <vt:lpstr>Financial Aid 101</vt:lpstr>
      <vt:lpstr>Connect with MEFA</vt:lpstr>
      <vt:lpstr>How to Participate</vt:lpstr>
      <vt:lpstr>About MEFA</vt:lpstr>
      <vt:lpstr>Webinar Topics</vt:lpstr>
      <vt:lpstr>Financial Aid Landscape</vt:lpstr>
      <vt:lpstr>Types and Sources of  Financial Aid</vt:lpstr>
      <vt:lpstr>What is Financial Aid?</vt:lpstr>
      <vt:lpstr>Federal Direct Student Loans</vt:lpstr>
      <vt:lpstr>Sources of Financial Aid</vt:lpstr>
      <vt:lpstr>Merit-Based Aid</vt:lpstr>
      <vt:lpstr>Need-Based Aid</vt:lpstr>
      <vt:lpstr>The Application Process</vt:lpstr>
      <vt:lpstr>Financial Aid Timeline</vt:lpstr>
      <vt:lpstr>FAFSA®</vt:lpstr>
      <vt:lpstr>FSA ID</vt:lpstr>
      <vt:lpstr>What’s Reported on the FAFSA?</vt:lpstr>
      <vt:lpstr>What’s Reported on the FAFSA?</vt:lpstr>
      <vt:lpstr>Other Financial Aid Applications</vt:lpstr>
      <vt:lpstr>After You Apply</vt:lpstr>
      <vt:lpstr>Verification</vt:lpstr>
      <vt:lpstr>Financial Aid Office</vt:lpstr>
      <vt:lpstr>How Financial Aid  Decisions are Made</vt:lpstr>
      <vt:lpstr>Cost of Attendance (COA)</vt:lpstr>
      <vt:lpstr>Student Aid Index (SAI)</vt:lpstr>
      <vt:lpstr>Financial Aid Formula </vt:lpstr>
      <vt:lpstr>Financial Aid Awarding</vt:lpstr>
      <vt:lpstr>Net Price Calculators</vt:lpstr>
      <vt:lpstr>Offer Letters: Totals Can Vary</vt:lpstr>
      <vt:lpstr>Offer Letters: Types Can Vary</vt:lpstr>
      <vt:lpstr>Paying for College</vt:lpstr>
      <vt:lpstr>Filling SAI and Unmet Need</vt:lpstr>
      <vt:lpstr>Important Kitchen Table Conversations</vt:lpstr>
      <vt:lpstr>Paying for College in MA</vt:lpstr>
      <vt:lpstr>Free Resources</vt:lpstr>
      <vt:lpstr>National and Community Resources</vt:lpstr>
      <vt:lpstr>Staying on Track Through Senior Year</vt:lpstr>
      <vt:lpstr>What You Can Do Now</vt:lpstr>
      <vt:lpstr>Connect with MEFA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Kaitlyn Riley</dc:creator>
  <cp:lastModifiedBy>Stephanie Wells</cp:lastModifiedBy>
  <cp:revision>153</cp:revision>
  <dcterms:created xsi:type="dcterms:W3CDTF">2021-12-28T15:18:18Z</dcterms:created>
  <dcterms:modified xsi:type="dcterms:W3CDTF">2024-09-19T13:16:21Z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0x0101002735077D230337469EE0486391E920D9</vt:lpwstr>
  </property>
</Properties>
</file>